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4"/>
  </p:notesMasterIdLst>
  <p:handoutMasterIdLst>
    <p:handoutMasterId r:id="rId4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8" r:id="rId29"/>
    <p:sldId id="299" r:id="rId30"/>
    <p:sldId id="285" r:id="rId31"/>
    <p:sldId id="286" r:id="rId32"/>
    <p:sldId id="287" r:id="rId33"/>
    <p:sldId id="288" r:id="rId34"/>
    <p:sldId id="289" r:id="rId35"/>
    <p:sldId id="292" r:id="rId36"/>
    <p:sldId id="290" r:id="rId37"/>
    <p:sldId id="291" r:id="rId38"/>
    <p:sldId id="293" r:id="rId39"/>
    <p:sldId id="294" r:id="rId40"/>
    <p:sldId id="295" r:id="rId41"/>
    <p:sldId id="296" r:id="rId42"/>
    <p:sldId id="297" r:id="rId43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58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17" autoAdjust="0"/>
    <p:restoredTop sz="86470" autoAdjust="0"/>
  </p:normalViewPr>
  <p:slideViewPr>
    <p:cSldViewPr>
      <p:cViewPr varScale="1">
        <p:scale>
          <a:sx n="80" d="100"/>
          <a:sy n="80" d="100"/>
        </p:scale>
        <p:origin x="151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25C241-8074-494C-A587-3901BD6FC320}" type="datetimeFigureOut">
              <a:rPr lang="th-TH" smtClean="0"/>
              <a:pPr/>
              <a:t>24/01/61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7CF7A-596C-4337-AA0E-F2D20AD6F14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233246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97F63-4208-43ED-B659-C9B65841CD69}" type="datetimeFigureOut">
              <a:rPr lang="th-TH" smtClean="0"/>
              <a:pPr/>
              <a:t>24/01/61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E6AB0-FBE5-4F70-BCDC-3E0BF5A3F20B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4135057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E6AB0-FBE5-4F70-BCDC-3E0BF5A3F20B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60628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F9913-8D30-424C-8C24-FB8163793542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AA52F-AA0F-430E-B1A1-D32B4CB809BD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4F948-93B7-495C-87BD-3CBC72AC2228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344E-71DA-43A0-AAA4-A76A5708CC45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DCC89-C858-42A9-8A55-CFB7869B8AD7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857D7-3E5D-4523-A46D-27132B8D491C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2A5D5-7E65-4EA8-A12F-4E4944D25DA9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52DDC-6BB5-4F61-91B3-38CB8FF5062F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B0015-0263-4104-A356-FC6B558EA362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95EC83-1E15-4CC0-B1BC-7F74EDAABAC3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CD80B-5EFE-4C8F-9405-E2AE936776AB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19E71-51BF-482B-9ADE-77FD4D2EFF59}" type="datetime1">
              <a:rPr lang="th-TH" smtClean="0"/>
              <a:pPr/>
              <a:t>24/01/61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11E557-17BA-4961-8986-83AA31ACA1F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15.jpeg"/><Relationship Id="rId4" Type="http://schemas.openxmlformats.org/officeDocument/2006/relationships/image" Target="../media/image14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17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gif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gif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696200" cy="2133600"/>
          </a:xfr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600" b="1" dirty="0" smtClean="0"/>
              <a:t>English for Seminar </a:t>
            </a:r>
            <a:br>
              <a:rPr lang="en-US" sz="6600" b="1" dirty="0" smtClean="0"/>
            </a:br>
            <a:r>
              <a:rPr lang="en-US" sz="6600" b="1" dirty="0" smtClean="0"/>
              <a:t>&amp; Presentation</a:t>
            </a:r>
            <a:endParaRPr lang="th-TH" sz="6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2971800"/>
            <a:ext cx="8534400" cy="2449111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chemeClr val="tx1"/>
                </a:solidFill>
              </a:rPr>
              <a:t>By </a:t>
            </a:r>
            <a:r>
              <a:rPr lang="en-US" sz="4400" b="1" dirty="0" err="1" smtClean="0">
                <a:solidFill>
                  <a:schemeClr val="tx1"/>
                </a:solidFill>
              </a:rPr>
              <a:t>Phatcharakran</a:t>
            </a:r>
            <a:r>
              <a:rPr lang="en-US" sz="4400" b="1" dirty="0" smtClean="0">
                <a:solidFill>
                  <a:schemeClr val="tx1"/>
                </a:solidFill>
              </a:rPr>
              <a:t>  </a:t>
            </a:r>
            <a:r>
              <a:rPr lang="en-US" sz="4400" b="1" dirty="0" err="1" smtClean="0">
                <a:solidFill>
                  <a:schemeClr val="tx1"/>
                </a:solidFill>
              </a:rPr>
              <a:t>Intanaga</a:t>
            </a:r>
            <a:endParaRPr lang="en-US" sz="4400" b="1" dirty="0" smtClean="0">
              <a:solidFill>
                <a:schemeClr val="tx1"/>
              </a:solidFill>
            </a:endParaRPr>
          </a:p>
          <a:p>
            <a:r>
              <a:rPr lang="en-US" sz="2800" b="1" dirty="0" smtClean="0">
                <a:solidFill>
                  <a:schemeClr val="tx1"/>
                </a:solidFill>
              </a:rPr>
              <a:t>English Division, Faculty of Humanities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Chiang Mai University</a:t>
            </a:r>
          </a:p>
          <a:p>
            <a:r>
              <a:rPr lang="en-US" sz="2800" b="1" dirty="0" smtClean="0">
                <a:solidFill>
                  <a:schemeClr val="tx1"/>
                </a:solidFill>
              </a:rPr>
              <a:t>February 7, 2018</a:t>
            </a:r>
          </a:p>
          <a:p>
            <a:endParaRPr lang="th-TH" sz="4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2667000" cy="533400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 = content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qual 3"/>
          <p:cNvSpPr/>
          <p:nvPr/>
        </p:nvSpPr>
        <p:spPr>
          <a:xfrm>
            <a:off x="3886200" y="1447800"/>
            <a:ext cx="609600" cy="381000"/>
          </a:xfrm>
          <a:prstGeom prst="mathEqual">
            <a:avLst/>
          </a:prstGeom>
          <a:solidFill>
            <a:srgbClr val="3558EB"/>
          </a:solidFill>
          <a:ln>
            <a:solidFill>
              <a:srgbClr val="3558E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tx1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00600" y="1371600"/>
            <a:ext cx="3581400" cy="5334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3600" dirty="0"/>
              <a:t>'real' presentation</a:t>
            </a:r>
            <a:endParaRPr kumimoji="0" lang="th-TH" sz="3600" i="0" u="none" strike="noStrike" kern="1200" cap="none" spc="0" normalizeH="0" baseline="0" noProof="0" dirty="0" smtClean="0">
              <a:ln>
                <a:noFill/>
              </a:ln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514600"/>
            <a:ext cx="8305800" cy="523220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i="1" dirty="0"/>
              <a:t>The body should be well structured, divided up logically</a:t>
            </a:r>
            <a:endParaRPr lang="th-TH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3581401"/>
            <a:ext cx="79248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A.  </a:t>
            </a:r>
            <a:r>
              <a:rPr lang="en-US" b="1" i="1" dirty="0" smtClean="0"/>
              <a:t>Content</a:t>
            </a:r>
            <a:endParaRPr lang="en-US" dirty="0"/>
          </a:p>
          <a:p>
            <a:r>
              <a:rPr lang="en-US" i="1" dirty="0" smtClean="0"/>
              <a:t>- What </a:t>
            </a:r>
            <a:r>
              <a:rPr lang="en-US" i="1" dirty="0"/>
              <a:t>information should you give in your speech? </a:t>
            </a:r>
            <a:endParaRPr lang="en-US" i="1" dirty="0" smtClean="0"/>
          </a:p>
          <a:p>
            <a:pPr>
              <a:buFontTx/>
              <a:buChar char="-"/>
            </a:pPr>
            <a:r>
              <a:rPr lang="en-US" i="1" dirty="0" smtClean="0"/>
              <a:t> All information </a:t>
            </a:r>
            <a:r>
              <a:rPr lang="en-US" i="1" dirty="0"/>
              <a:t>should support </a:t>
            </a:r>
            <a:r>
              <a:rPr lang="en-US" i="1" dirty="0" smtClean="0"/>
              <a:t>purpose</a:t>
            </a:r>
          </a:p>
          <a:p>
            <a:pPr>
              <a:buFontTx/>
              <a:buChar char="-"/>
            </a:pPr>
            <a:r>
              <a:rPr lang="en-US" i="1" dirty="0" smtClean="0"/>
              <a:t> limit </a:t>
            </a:r>
            <a:r>
              <a:rPr lang="en-US" i="1" dirty="0"/>
              <a:t>the </a:t>
            </a:r>
            <a:r>
              <a:rPr lang="en-US" i="1" dirty="0" smtClean="0"/>
              <a:t>content</a:t>
            </a:r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10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14400"/>
            <a:ext cx="7924800" cy="205739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i="1" dirty="0"/>
              <a:t>B. Quantity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How </a:t>
            </a:r>
            <a:r>
              <a:rPr lang="en-US" dirty="0"/>
              <a:t>much information should you give?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Is </a:t>
            </a:r>
            <a:r>
              <a:rPr lang="en-US" dirty="0"/>
              <a:t>it enough to clearly develop </a:t>
            </a:r>
            <a:r>
              <a:rPr lang="en-US" dirty="0" smtClean="0"/>
              <a:t>ideas</a:t>
            </a:r>
            <a:r>
              <a:rPr lang="en-US" dirty="0"/>
              <a:t>?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Don’t </a:t>
            </a:r>
            <a:r>
              <a:rPr lang="en-US" dirty="0"/>
              <a:t>forget to illustrate through examples.</a:t>
            </a:r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124200"/>
            <a:ext cx="7924800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C. Sequencing your ideas</a:t>
            </a:r>
            <a:r>
              <a:rPr lang="en-US" b="1" i="1" dirty="0" smtClean="0"/>
              <a:t>. </a:t>
            </a:r>
          </a:p>
          <a:p>
            <a:r>
              <a:rPr lang="en-US" dirty="0" smtClean="0"/>
              <a:t>   organize ideas</a:t>
            </a:r>
            <a:r>
              <a:rPr lang="en-US" dirty="0" smtClean="0">
                <a:sym typeface="Wingdings" pitchFamily="2" charset="2"/>
              </a:rPr>
              <a:t></a:t>
            </a:r>
            <a:r>
              <a:rPr lang="en-US" dirty="0" smtClean="0"/>
              <a:t> - Logical			</a:t>
            </a:r>
          </a:p>
          <a:p>
            <a:r>
              <a:rPr lang="en-US" dirty="0" smtClean="0"/>
              <a:t>			- </a:t>
            </a:r>
            <a:r>
              <a:rPr lang="en-US" dirty="0"/>
              <a:t>chronological </a:t>
            </a:r>
            <a:r>
              <a:rPr lang="en-US" dirty="0" smtClean="0"/>
              <a:t>order</a:t>
            </a:r>
          </a:p>
          <a:p>
            <a:r>
              <a:rPr lang="en-US" dirty="0" smtClean="0"/>
              <a:t>			- from </a:t>
            </a:r>
            <a:r>
              <a:rPr lang="en-US" dirty="0"/>
              <a:t>general to </a:t>
            </a:r>
            <a:r>
              <a:rPr lang="en-US" dirty="0" smtClean="0"/>
              <a:t>specific </a:t>
            </a:r>
          </a:p>
          <a:p>
            <a:r>
              <a:rPr lang="en-US" dirty="0"/>
              <a:t>	</a:t>
            </a:r>
            <a:r>
              <a:rPr lang="en-US" dirty="0" smtClean="0"/>
              <a:t>		- from </a:t>
            </a:r>
            <a:r>
              <a:rPr lang="en-US" dirty="0"/>
              <a:t>known to </a:t>
            </a:r>
            <a:r>
              <a:rPr lang="en-US" dirty="0" smtClean="0"/>
              <a:t>unknown</a:t>
            </a:r>
          </a:p>
          <a:p>
            <a:r>
              <a:rPr lang="en-US" dirty="0" smtClean="0"/>
              <a:t>			- from </a:t>
            </a:r>
            <a:r>
              <a:rPr lang="en-US" dirty="0"/>
              <a:t>accepted to </a:t>
            </a:r>
            <a:r>
              <a:rPr lang="en-US" dirty="0" smtClean="0"/>
              <a:t>controversial </a:t>
            </a:r>
          </a:p>
          <a:p>
            <a:r>
              <a:rPr lang="en-US" dirty="0" smtClean="0"/>
              <a:t>			- cause/effect</a:t>
            </a:r>
          </a:p>
          <a:p>
            <a:r>
              <a:rPr lang="en-US" dirty="0" smtClean="0"/>
              <a:t>			- problem/solution</a:t>
            </a:r>
            <a:r>
              <a:rPr lang="en-US" dirty="0"/>
              <a:t>.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11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27432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i="1" dirty="0"/>
              <a:t>D. Keeping the audience's attention</a:t>
            </a:r>
            <a:endParaRPr lang="en-US" dirty="0"/>
          </a:p>
          <a:p>
            <a:pPr>
              <a:buFontTx/>
              <a:buChar char="-"/>
            </a:pPr>
            <a:r>
              <a:rPr lang="en-US" dirty="0" smtClean="0"/>
              <a:t>beginning &amp; end </a:t>
            </a:r>
            <a:r>
              <a:rPr lang="en-US" dirty="0"/>
              <a:t>/</a:t>
            </a:r>
            <a:r>
              <a:rPr lang="en-US" dirty="0" smtClean="0"/>
              <a:t>first </a:t>
            </a:r>
            <a:r>
              <a:rPr lang="en-US" dirty="0"/>
              <a:t>and last parts of a talk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listeners </a:t>
            </a:r>
            <a:r>
              <a:rPr lang="en-US" dirty="0"/>
              <a:t>will remember </a:t>
            </a:r>
            <a:r>
              <a:rPr lang="en-US" dirty="0" smtClean="0"/>
              <a:t>best </a:t>
            </a:r>
          </a:p>
          <a:p>
            <a:pPr>
              <a:buFontTx/>
              <a:buChar char="-"/>
            </a:pPr>
            <a:r>
              <a:rPr lang="en-US" dirty="0" smtClean="0"/>
              <a:t>Think </a:t>
            </a:r>
            <a:r>
              <a:rPr lang="en-US" dirty="0"/>
              <a:t>of ways </a:t>
            </a:r>
            <a:r>
              <a:rPr lang="en-US" dirty="0" smtClean="0"/>
              <a:t>to keep audience's </a:t>
            </a:r>
            <a:r>
              <a:rPr lang="en-US" dirty="0"/>
              <a:t>attention throughout the rest of </a:t>
            </a:r>
            <a:r>
              <a:rPr lang="en-US" dirty="0" smtClean="0"/>
              <a:t>speech </a:t>
            </a:r>
            <a:endParaRPr lang="en-US" dirty="0"/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4221540"/>
            <a:ext cx="8229600" cy="156966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b="1" i="1" dirty="0"/>
              <a:t>E. Signposting or signaling where you are</a:t>
            </a:r>
            <a:endParaRPr lang="en-US" sz="3200" dirty="0"/>
          </a:p>
          <a:p>
            <a:r>
              <a:rPr lang="en-US" sz="3200" b="1" i="1" dirty="0"/>
              <a:t> </a:t>
            </a:r>
            <a:r>
              <a:rPr lang="en-US" sz="3200" b="1" i="1" dirty="0" smtClean="0"/>
              <a:t>- </a:t>
            </a:r>
            <a:r>
              <a:rPr lang="en-US" sz="3200" dirty="0" smtClean="0"/>
              <a:t>indicate </a:t>
            </a:r>
            <a:r>
              <a:rPr lang="en-US" sz="3200" dirty="0"/>
              <a:t>when </a:t>
            </a:r>
            <a:r>
              <a:rPr lang="en-US" sz="3200" dirty="0" smtClean="0"/>
              <a:t>finish </a:t>
            </a:r>
            <a:r>
              <a:rPr lang="en-US" sz="3200" dirty="0"/>
              <a:t>one point </a:t>
            </a:r>
            <a:r>
              <a:rPr lang="en-US" sz="3200" dirty="0" smtClean="0"/>
              <a:t>&amp; go </a:t>
            </a:r>
            <a:r>
              <a:rPr lang="en-US" sz="3200" dirty="0"/>
              <a:t>on to </a:t>
            </a:r>
            <a:r>
              <a:rPr lang="en-US" sz="3200" dirty="0" smtClean="0"/>
              <a:t>next </a:t>
            </a:r>
          </a:p>
          <a:p>
            <a:r>
              <a:rPr lang="en-US" sz="3200" dirty="0">
                <a:sym typeface="Wingdings" pitchFamily="2" charset="2"/>
              </a:rPr>
              <a:t> </a:t>
            </a:r>
            <a:r>
              <a:rPr lang="en-US" sz="3200" dirty="0" smtClean="0">
                <a:sym typeface="Wingdings" pitchFamily="2" charset="2"/>
              </a:rPr>
              <a:t>   to keep audience in track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12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1219200"/>
            <a:ext cx="3048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Useful Expressions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2133600"/>
            <a:ext cx="8305800" cy="35394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/>
              <a:t>Listing </a:t>
            </a:r>
            <a:r>
              <a:rPr lang="en-US" b="1" i="1" dirty="0" smtClean="0"/>
              <a:t>information: </a:t>
            </a:r>
            <a:r>
              <a:rPr lang="en-US" i="1" dirty="0">
                <a:solidFill>
                  <a:srgbClr val="3558EB"/>
                </a:solidFill>
              </a:rPr>
              <a:t>Vary your language whenever possible and avoid reading directly. </a:t>
            </a:r>
            <a:endParaRPr lang="en-US" i="1" dirty="0" smtClean="0">
              <a:solidFill>
                <a:srgbClr val="3558EB"/>
              </a:solidFill>
            </a:endParaRPr>
          </a:p>
          <a:p>
            <a:r>
              <a:rPr lang="en-US" dirty="0" smtClean="0"/>
              <a:t>e.g.</a:t>
            </a:r>
          </a:p>
          <a:p>
            <a:r>
              <a:rPr lang="en-US" i="1" dirty="0" smtClean="0"/>
              <a:t>- There </a:t>
            </a:r>
            <a:r>
              <a:rPr lang="en-US" i="1" dirty="0"/>
              <a:t>are </a:t>
            </a:r>
            <a:r>
              <a:rPr lang="en-US" i="1" dirty="0" smtClean="0"/>
              <a:t>3 </a:t>
            </a:r>
            <a:r>
              <a:rPr lang="en-US" i="1" dirty="0"/>
              <a:t>things we have to consider: </a:t>
            </a:r>
            <a:r>
              <a:rPr lang="en-US" i="1" dirty="0" smtClean="0"/>
              <a:t>one….., two……, </a:t>
            </a:r>
            <a:r>
              <a:rPr lang="en-US" i="1" dirty="0"/>
              <a:t>and </a:t>
            </a:r>
            <a:r>
              <a:rPr lang="en-US" i="1" dirty="0" smtClean="0"/>
              <a:t>three……. </a:t>
            </a:r>
            <a:r>
              <a:rPr lang="en-US" i="1" dirty="0"/>
              <a:t>(A, B, C.)</a:t>
            </a:r>
            <a:endParaRPr lang="en-US" dirty="0"/>
          </a:p>
          <a:p>
            <a:r>
              <a:rPr lang="en-US" i="1" dirty="0" smtClean="0"/>
              <a:t>- Now </a:t>
            </a:r>
            <a:r>
              <a:rPr lang="en-US" i="1" dirty="0"/>
              <a:t>let us look at the first aspect which is...</a:t>
            </a:r>
            <a:endParaRPr lang="en-US" dirty="0"/>
          </a:p>
          <a:p>
            <a:r>
              <a:rPr lang="en-US" i="1" dirty="0" smtClean="0"/>
              <a:t>- First </a:t>
            </a:r>
            <a:r>
              <a:rPr lang="en-US" i="1" dirty="0"/>
              <a:t>of all,…</a:t>
            </a:r>
            <a:endParaRPr lang="en-US" dirty="0"/>
          </a:p>
          <a:p>
            <a:r>
              <a:rPr lang="en-US" i="1" dirty="0" smtClean="0"/>
              <a:t>- In </a:t>
            </a:r>
            <a:r>
              <a:rPr lang="en-US" i="1" dirty="0"/>
              <a:t>the first place</a:t>
            </a:r>
            <a:r>
              <a:rPr lang="en-US" i="1" dirty="0" smtClean="0"/>
              <a:t>…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13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41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i="1" dirty="0"/>
              <a:t>Linking ideas, sections/making transitions:</a:t>
            </a:r>
            <a:r>
              <a:rPr lang="en-US" sz="2800" dirty="0"/>
              <a:t> </a:t>
            </a:r>
            <a:r>
              <a:rPr lang="en-US" sz="2800" i="1" dirty="0" smtClean="0">
                <a:solidFill>
                  <a:srgbClr val="3558EB"/>
                </a:solidFill>
              </a:rPr>
              <a:t>Indicate</a:t>
            </a:r>
          </a:p>
          <a:p>
            <a:pPr>
              <a:buNone/>
            </a:pPr>
            <a:r>
              <a:rPr lang="en-US" sz="2800" i="1" dirty="0" smtClean="0">
                <a:solidFill>
                  <a:srgbClr val="3558EB"/>
                </a:solidFill>
              </a:rPr>
              <a:t>the </a:t>
            </a:r>
            <a:r>
              <a:rPr lang="en-US" sz="2800" i="1" dirty="0">
                <a:solidFill>
                  <a:srgbClr val="3558EB"/>
                </a:solidFill>
              </a:rPr>
              <a:t>end of one section and the beginning of the next.</a:t>
            </a:r>
          </a:p>
          <a:p>
            <a:pPr>
              <a:buNone/>
            </a:pPr>
            <a:r>
              <a:rPr lang="en-US" sz="2800" b="1" i="1" dirty="0" smtClean="0"/>
              <a:t>e.g. </a:t>
            </a:r>
            <a:endParaRPr lang="en-US" sz="2800" dirty="0"/>
          </a:p>
          <a:p>
            <a:r>
              <a:rPr lang="en-US" sz="2800" i="1" dirty="0"/>
              <a:t>That's all I would like to say about... (subject of part A) and now let us turn to ....</a:t>
            </a:r>
            <a:endParaRPr lang="en-US" sz="2800" dirty="0"/>
          </a:p>
          <a:p>
            <a:r>
              <a:rPr lang="en-GB" sz="2800" i="1" dirty="0" smtClean="0"/>
              <a:t>Let’s </a:t>
            </a:r>
            <a:r>
              <a:rPr lang="en-GB" sz="2800" i="1" dirty="0"/>
              <a:t>move/go on to...</a:t>
            </a:r>
            <a:endParaRPr lang="en-US" sz="2800" dirty="0"/>
          </a:p>
          <a:p>
            <a:r>
              <a:rPr lang="en-US" sz="2800" i="1" dirty="0" smtClean="0"/>
              <a:t>Let </a:t>
            </a:r>
            <a:r>
              <a:rPr lang="en-US" sz="2800" i="1" dirty="0"/>
              <a:t>us now move on to the second part, which is, as I said earlier….</a:t>
            </a:r>
            <a:endParaRPr lang="en-US" sz="2800" dirty="0"/>
          </a:p>
          <a:p>
            <a:r>
              <a:rPr lang="en-GB" sz="2800" i="1" dirty="0"/>
              <a:t>I’d like to draw your attention to</a:t>
            </a:r>
            <a:r>
              <a:rPr lang="en-GB" sz="2800" i="1" dirty="0" smtClean="0"/>
              <a:t>....</a:t>
            </a:r>
            <a:endParaRPr lang="th-TH" i="1" dirty="0">
              <a:solidFill>
                <a:srgbClr val="3558EB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2514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To give an example:</a:t>
            </a:r>
            <a:endParaRPr lang="en-US" sz="2800" dirty="0" smtClean="0">
              <a:solidFill>
                <a:srgbClr val="00B050"/>
              </a:solidFill>
            </a:endParaRPr>
          </a:p>
          <a:p>
            <a:r>
              <a:rPr lang="en-US" sz="2800" i="1" dirty="0" smtClean="0"/>
              <a:t>Now let's take/see an example.</a:t>
            </a:r>
            <a:endParaRPr lang="en-US" sz="2800" dirty="0" smtClean="0"/>
          </a:p>
          <a:p>
            <a:r>
              <a:rPr lang="en-US" sz="2800" i="1" dirty="0" smtClean="0"/>
              <a:t>An example of this can be found...</a:t>
            </a:r>
            <a:endParaRPr lang="en-US" sz="2800" dirty="0" smtClean="0"/>
          </a:p>
          <a:p>
            <a:r>
              <a:rPr lang="en-US" sz="2800" i="1" dirty="0" smtClean="0"/>
              <a:t>To illustrate this, let’s see…</a:t>
            </a:r>
            <a:endParaRPr lang="en-US" sz="2800" dirty="0" smtClean="0"/>
          </a:p>
          <a:p>
            <a:r>
              <a:rPr lang="en-US" sz="2800" i="1" dirty="0" smtClean="0"/>
              <a:t>For example,/</a:t>
            </a:r>
            <a:r>
              <a:rPr lang="en-US" sz="2800" dirty="0" smtClean="0"/>
              <a:t>For instance,</a:t>
            </a: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924580"/>
            <a:ext cx="3810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To be clear and concrete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4267200"/>
            <a:ext cx="8229600" cy="1815882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B050"/>
                </a:solidFill>
              </a:rPr>
              <a:t>To rephrase:</a:t>
            </a:r>
            <a:endParaRPr lang="en-US" dirty="0" smtClean="0">
              <a:solidFill>
                <a:srgbClr val="00B050"/>
              </a:solidFill>
            </a:endParaRPr>
          </a:p>
          <a:p>
            <a:r>
              <a:rPr lang="en-US" i="1" dirty="0" smtClean="0"/>
              <a:t>- Let me rephrase that,</a:t>
            </a:r>
            <a:endParaRPr lang="en-US" dirty="0" smtClean="0"/>
          </a:p>
          <a:p>
            <a:r>
              <a:rPr lang="en-US" i="1" dirty="0" smtClean="0"/>
              <a:t>- In other words,</a:t>
            </a:r>
            <a:endParaRPr lang="en-US" dirty="0" smtClean="0"/>
          </a:p>
          <a:p>
            <a:r>
              <a:rPr lang="en-US" i="1" dirty="0" smtClean="0"/>
              <a:t>- Another way of saying the same thing is…..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4724400" cy="2666999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800" b="1" i="1" dirty="0" smtClean="0">
                <a:solidFill>
                  <a:srgbClr val="00B050"/>
                </a:solidFill>
              </a:rPr>
              <a:t>To summarize:</a:t>
            </a:r>
            <a:endParaRPr lang="en-US" sz="2800" dirty="0" smtClean="0">
              <a:solidFill>
                <a:srgbClr val="00B050"/>
              </a:solidFill>
            </a:endParaRPr>
          </a:p>
          <a:p>
            <a:pPr marL="0" indent="0">
              <a:spcBef>
                <a:spcPts val="0"/>
              </a:spcBef>
            </a:pPr>
            <a:r>
              <a:rPr lang="en-US" sz="2800" i="1" dirty="0" smtClean="0"/>
              <a:t>To summarize,</a:t>
            </a:r>
            <a:endParaRPr lang="en-US" sz="2800" dirty="0" smtClean="0"/>
          </a:p>
          <a:p>
            <a:pPr marL="0" indent="0">
              <a:spcBef>
                <a:spcPts val="0"/>
              </a:spcBef>
            </a:pPr>
            <a:r>
              <a:rPr lang="en-US" sz="2800" i="1" dirty="0" smtClean="0"/>
              <a:t>To sum up,</a:t>
            </a:r>
            <a:endParaRPr lang="en-US" sz="2800" dirty="0" smtClean="0"/>
          </a:p>
          <a:p>
            <a:pPr marL="0" indent="0">
              <a:spcBef>
                <a:spcPts val="0"/>
              </a:spcBef>
            </a:pPr>
            <a:r>
              <a:rPr lang="en-US" sz="2800" i="1" dirty="0" smtClean="0"/>
              <a:t>Let me summarize by saying..</a:t>
            </a:r>
            <a:endParaRPr lang="en-US" sz="2800" dirty="0" smtClean="0"/>
          </a:p>
          <a:p>
            <a:pPr marL="0" indent="0">
              <a:spcBef>
                <a:spcPts val="0"/>
              </a:spcBef>
            </a:pPr>
            <a:r>
              <a:rPr lang="en-US" sz="2800" i="1" dirty="0" smtClean="0"/>
              <a:t>In conclusion</a:t>
            </a:r>
            <a:endParaRPr lang="en-US" sz="2800" dirty="0" smtClean="0"/>
          </a:p>
          <a:p>
            <a:pPr marL="0" indent="0">
              <a:spcBef>
                <a:spcPts val="0"/>
              </a:spcBef>
            </a:pPr>
            <a:r>
              <a:rPr lang="en-US" sz="2800" i="1" dirty="0" smtClean="0"/>
              <a:t>In short,</a:t>
            </a: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276600" y="3723144"/>
            <a:ext cx="5410200" cy="267765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C00000"/>
                </a:solidFill>
              </a:rPr>
              <a:t>To emphasize:</a:t>
            </a:r>
            <a:endParaRPr lang="en-US" dirty="0" smtClean="0">
              <a:solidFill>
                <a:srgbClr val="C00000"/>
              </a:solidFill>
            </a:endParaRPr>
          </a:p>
          <a:p>
            <a:r>
              <a:rPr lang="en-US" i="1" dirty="0" smtClean="0"/>
              <a:t>- What is very significant is...</a:t>
            </a:r>
            <a:endParaRPr lang="en-US" dirty="0" smtClean="0"/>
          </a:p>
          <a:p>
            <a:r>
              <a:rPr lang="en-US" i="1" dirty="0" smtClean="0"/>
              <a:t>- What is important to remember...</a:t>
            </a:r>
            <a:endParaRPr lang="en-US" dirty="0" smtClean="0"/>
          </a:p>
          <a:p>
            <a:r>
              <a:rPr lang="en-US" i="1" dirty="0" smtClean="0"/>
              <a:t>- I'd like to emphasize the fact that...</a:t>
            </a:r>
          </a:p>
          <a:p>
            <a:r>
              <a:rPr lang="en-US" i="1" dirty="0" smtClean="0"/>
              <a:t>- What we need to focus on is/are...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16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914400" y="851118"/>
            <a:ext cx="7391400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FFFF00"/>
                </a:solidFill>
              </a:rPr>
              <a:t>To refer to what you have said previously:</a:t>
            </a:r>
            <a:endParaRPr lang="en-US" dirty="0" smtClean="0">
              <a:solidFill>
                <a:srgbClr val="FFFF00"/>
              </a:solidFill>
            </a:endParaRPr>
          </a:p>
          <a:p>
            <a:r>
              <a:rPr lang="en-US" i="1" dirty="0" smtClean="0"/>
              <a:t>- As I have already said earlier...</a:t>
            </a:r>
            <a:endParaRPr lang="en-US" dirty="0" smtClean="0"/>
          </a:p>
          <a:p>
            <a:r>
              <a:rPr lang="en-US" i="1" dirty="0" smtClean="0"/>
              <a:t>- As we saw in part one...</a:t>
            </a:r>
            <a:endParaRPr lang="en-US" dirty="0" smtClean="0"/>
          </a:p>
          <a:p>
            <a:r>
              <a:rPr lang="en-US" i="1" dirty="0" smtClean="0"/>
              <a:t>- To repeat what I've said already…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832318"/>
            <a:ext cx="7391400" cy="181588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2060"/>
                </a:solidFill>
              </a:rPr>
              <a:t>To refer to what you will say:</a:t>
            </a:r>
            <a:endParaRPr lang="en-US" dirty="0" smtClean="0">
              <a:solidFill>
                <a:srgbClr val="002060"/>
              </a:solidFill>
            </a:endParaRPr>
          </a:p>
          <a:p>
            <a:r>
              <a:rPr lang="en-US" i="1" dirty="0" smtClean="0"/>
              <a:t>- We will see this a little later on.</a:t>
            </a:r>
            <a:endParaRPr lang="en-US" dirty="0" smtClean="0"/>
          </a:p>
          <a:p>
            <a:r>
              <a:rPr lang="en-US" i="1" dirty="0" smtClean="0"/>
              <a:t>- This will be the subject of part ……..</a:t>
            </a:r>
            <a:endParaRPr lang="en-US" dirty="0" smtClean="0"/>
          </a:p>
          <a:p>
            <a:r>
              <a:rPr lang="en-US" i="1" dirty="0" smtClean="0"/>
              <a:t>- We will go into more detail on that later.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914400" y="4813518"/>
            <a:ext cx="7391400" cy="181588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chemeClr val="tx1"/>
                </a:solidFill>
              </a:rPr>
              <a:t>To refer to what an expert says: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i="1" dirty="0" smtClean="0"/>
              <a:t>According to...</a:t>
            </a:r>
            <a:endParaRPr lang="en-US" dirty="0" smtClean="0"/>
          </a:p>
          <a:p>
            <a:r>
              <a:rPr lang="en-US" i="1" dirty="0" smtClean="0"/>
              <a:t>Here I'd like to quote…</a:t>
            </a:r>
            <a:endParaRPr lang="en-US" dirty="0" smtClean="0"/>
          </a:p>
          <a:p>
            <a:r>
              <a:rPr lang="en-US" i="1" dirty="0" smtClean="0"/>
              <a:t>As Prof. …… says in his book,...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17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5638800" cy="639762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3</a:t>
            </a:r>
            <a:r>
              <a:rPr lang="en-US" sz="3600" b="1" dirty="0"/>
              <a:t>. THE BODY OF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990600"/>
            <a:ext cx="84582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To refer to common knowledge:</a:t>
            </a:r>
            <a:endParaRPr lang="en-US" dirty="0" smtClean="0"/>
          </a:p>
          <a:p>
            <a:r>
              <a:rPr lang="en-US" i="1" dirty="0" smtClean="0"/>
              <a:t>- As you all may well know...</a:t>
            </a:r>
            <a:endParaRPr lang="en-US" dirty="0" smtClean="0"/>
          </a:p>
          <a:p>
            <a:r>
              <a:rPr lang="en-US" i="1" dirty="0" smtClean="0"/>
              <a:t>- It is generally accepted that...</a:t>
            </a:r>
            <a:endParaRPr lang="en-US" dirty="0" smtClean="0"/>
          </a:p>
          <a:p>
            <a:r>
              <a:rPr lang="en-US" i="1" dirty="0" smtClean="0"/>
              <a:t>- As you are probably aware (of)…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3063657"/>
            <a:ext cx="8458200" cy="310854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b="1" i="1" dirty="0" smtClean="0"/>
              <a:t>Referring to graphs, tables:</a:t>
            </a:r>
            <a:endParaRPr lang="en-US" dirty="0" smtClean="0"/>
          </a:p>
          <a:p>
            <a:r>
              <a:rPr lang="en-GB" i="1" dirty="0" smtClean="0"/>
              <a:t>- As you can see from the graphs/table...</a:t>
            </a:r>
            <a:endParaRPr lang="en-US" dirty="0" smtClean="0"/>
          </a:p>
          <a:p>
            <a:r>
              <a:rPr lang="en-GB" i="1" dirty="0" smtClean="0"/>
              <a:t>- This bar graph/pie-chart shows...</a:t>
            </a:r>
            <a:endParaRPr lang="en-US" dirty="0" smtClean="0"/>
          </a:p>
          <a:p>
            <a:r>
              <a:rPr lang="en-GB" i="1" dirty="0" smtClean="0"/>
              <a:t>- If we look at this table, we can see...</a:t>
            </a:r>
            <a:endParaRPr lang="en-US" dirty="0" smtClean="0"/>
          </a:p>
          <a:p>
            <a:r>
              <a:rPr lang="en-GB" i="1" dirty="0" smtClean="0"/>
              <a:t>- According to the statistics (figures)....</a:t>
            </a:r>
            <a:endParaRPr lang="en-US" dirty="0" smtClean="0"/>
          </a:p>
          <a:p>
            <a:r>
              <a:rPr lang="en-GB" i="1" dirty="0" smtClean="0"/>
              <a:t>- This graph shows you…</a:t>
            </a:r>
            <a:br>
              <a:rPr lang="en-GB" i="1" dirty="0" smtClean="0"/>
            </a:br>
            <a:r>
              <a:rPr lang="en-GB" i="1" dirty="0" smtClean="0"/>
              <a:t>- This chart illustrates the figures of…</a:t>
            </a:r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18</a:t>
            </a:fld>
            <a:endParaRPr lang="th-T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0" y="1295400"/>
            <a:ext cx="41910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components of conclusion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196405"/>
            <a:ext cx="4648200" cy="138499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i="1" dirty="0" smtClean="0"/>
              <a:t>A.  brief reminder of what you tried to show in your speech</a:t>
            </a:r>
            <a:r>
              <a:rPr lang="en-US" dirty="0" smtClean="0"/>
              <a:t> </a:t>
            </a:r>
            <a:r>
              <a:rPr lang="en-US" b="1" i="1" dirty="0" smtClean="0"/>
              <a:t>and how you tried to do so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3896380"/>
            <a:ext cx="3505200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i="1" dirty="0" smtClean="0"/>
              <a:t>B. a short conclusion 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724400"/>
            <a:ext cx="5867400" cy="138499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b="1" i="1" dirty="0" smtClean="0"/>
              <a:t>C. thanks to the audience for listening and invite questions</a:t>
            </a:r>
            <a:r>
              <a:rPr lang="en-US" dirty="0" smtClean="0"/>
              <a:t>,</a:t>
            </a:r>
            <a:r>
              <a:rPr lang="en-US" b="1" i="1" dirty="0" smtClean="0"/>
              <a:t> comments or open a discussion. </a:t>
            </a:r>
            <a:endParaRPr lang="th-TH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pic>
        <p:nvPicPr>
          <p:cNvPr id="11" name="Picture 10" descr="d93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5884" y="5110663"/>
            <a:ext cx="2068116" cy="17473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609600"/>
            <a:ext cx="8382000" cy="762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PRESENTATIONS AND SEMINAR</a:t>
            </a:r>
            <a:br>
              <a:rPr lang="en-GB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dirty="0" smtClean="0"/>
              <a:t/>
            </a:r>
            <a:br>
              <a:rPr lang="en-US" sz="3600" dirty="0" smtClean="0"/>
            </a:br>
            <a:endParaRPr lang="th-TH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1676400"/>
            <a:ext cx="3505200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</a:t>
            </a:r>
            <a:r>
              <a:rPr lang="en-US" dirty="0" smtClean="0"/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</a:t>
            </a:r>
            <a:endParaRPr lang="th-TH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2971800"/>
            <a:ext cx="35814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Presenter </a:t>
            </a:r>
            <a:r>
              <a:rPr lang="en-US" dirty="0" smtClean="0">
                <a:sym typeface="Wingdings" pitchFamily="2" charset="2"/>
              </a:rPr>
              <a:t> confident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2895600" y="4191000"/>
            <a:ext cx="3581400" cy="5232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Audience </a:t>
            </a:r>
            <a:r>
              <a:rPr lang="en-US" dirty="0" smtClean="0">
                <a:sym typeface="Wingdings" pitchFamily="2" charset="2"/>
              </a:rPr>
              <a:t> confident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5257800"/>
            <a:ext cx="16002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success</a:t>
            </a:r>
            <a:endParaRPr lang="th-TH" dirty="0"/>
          </a:p>
        </p:txBody>
      </p:sp>
      <p:pic>
        <p:nvPicPr>
          <p:cNvPr id="10" name="Picture 9" descr="th_miniseta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41371" y="3712029"/>
            <a:ext cx="489857" cy="228600"/>
          </a:xfrm>
          <a:prstGeom prst="rect">
            <a:avLst/>
          </a:prstGeom>
        </p:spPr>
      </p:pic>
      <p:pic>
        <p:nvPicPr>
          <p:cNvPr id="11" name="Picture 10" descr="th_miniseta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70400" y="4902200"/>
            <a:ext cx="381000" cy="177800"/>
          </a:xfrm>
          <a:prstGeom prst="rect">
            <a:avLst/>
          </a:prstGeom>
        </p:spPr>
      </p:pic>
      <p:pic>
        <p:nvPicPr>
          <p:cNvPr id="12" name="Picture 11" descr="th_miniseta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4441372" y="2492829"/>
            <a:ext cx="489857" cy="228600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42672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3558EB"/>
                </a:solidFill>
              </a:rPr>
              <a:t>Brief reminder </a:t>
            </a:r>
            <a:r>
              <a:rPr lang="en-US" dirty="0" smtClean="0">
                <a:solidFill>
                  <a:srgbClr val="3558EB"/>
                </a:solidFill>
              </a:rPr>
              <a:t>: </a:t>
            </a:r>
            <a:r>
              <a:rPr lang="en-US" sz="2400" i="1" dirty="0" smtClean="0">
                <a:solidFill>
                  <a:srgbClr val="3558EB"/>
                </a:solidFill>
              </a:rPr>
              <a:t>signal the end &amp; </a:t>
            </a:r>
            <a:r>
              <a:rPr lang="en-GB" sz="2400" i="1" dirty="0" smtClean="0">
                <a:solidFill>
                  <a:srgbClr val="3558EB"/>
                </a:solidFill>
              </a:rPr>
              <a:t>summarise your talk</a:t>
            </a:r>
          </a:p>
          <a:p>
            <a:pPr>
              <a:buNone/>
            </a:pPr>
            <a:r>
              <a:rPr lang="en-US" sz="2400" b="1" i="1" dirty="0" smtClean="0">
                <a:solidFill>
                  <a:srgbClr val="FF0000"/>
                </a:solidFill>
              </a:rPr>
              <a:t>Some useful expressions:</a:t>
            </a:r>
            <a:endParaRPr lang="en-US" sz="24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GB" i="1" dirty="0" smtClean="0">
                <a:solidFill>
                  <a:srgbClr val="FFFF00"/>
                </a:solidFill>
              </a:rPr>
              <a:t>-  </a:t>
            </a:r>
            <a:r>
              <a:rPr lang="en-GB" sz="2800" i="1" dirty="0" smtClean="0">
                <a:solidFill>
                  <a:srgbClr val="FFFF00"/>
                </a:solidFill>
              </a:rPr>
              <a:t>That brings me to the end of my presentation.</a:t>
            </a:r>
          </a:p>
          <a:p>
            <a:pPr>
              <a:buNone/>
            </a:pPr>
            <a:r>
              <a:rPr lang="en-GB" sz="2800" i="1" dirty="0" smtClean="0">
                <a:solidFill>
                  <a:srgbClr val="FFFF00"/>
                </a:solidFill>
              </a:rPr>
              <a:t>-   Well, that's about it for now. We've covered…</a:t>
            </a:r>
          </a:p>
          <a:p>
            <a:pPr>
              <a:buFontTx/>
              <a:buChar char="-"/>
            </a:pPr>
            <a:r>
              <a:rPr lang="en-GB" sz="2800" i="1" dirty="0" smtClean="0">
                <a:solidFill>
                  <a:srgbClr val="FFFF00"/>
                </a:solidFill>
              </a:rPr>
              <a:t>In brief, we…</a:t>
            </a:r>
          </a:p>
          <a:p>
            <a:pPr>
              <a:buFontTx/>
              <a:buChar char="-"/>
            </a:pPr>
            <a:r>
              <a:rPr lang="en-US" sz="2800" i="1" dirty="0" smtClean="0">
                <a:solidFill>
                  <a:srgbClr val="FFFF00"/>
                </a:solidFill>
              </a:rPr>
              <a:t>I'd like to summarize/sum up</a:t>
            </a:r>
          </a:p>
          <a:p>
            <a:pPr>
              <a:buFontTx/>
              <a:buChar char="-"/>
            </a:pPr>
            <a:r>
              <a:rPr lang="en-US" sz="2800" i="1" dirty="0" smtClean="0">
                <a:solidFill>
                  <a:srgbClr val="FFFF00"/>
                </a:solidFill>
              </a:rPr>
              <a:t>At this stage I would like to run through/over the main points…</a:t>
            </a:r>
            <a:endParaRPr lang="th-TH" sz="2800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32766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b="1" i="1" dirty="0" smtClean="0"/>
              <a:t>A short conclusion: </a:t>
            </a:r>
            <a:r>
              <a:rPr lang="en-US" sz="2400" i="1" dirty="0" smtClean="0"/>
              <a:t>give your comment/suggestion</a:t>
            </a:r>
          </a:p>
          <a:p>
            <a:pPr>
              <a:buNone/>
            </a:pPr>
            <a:r>
              <a:rPr lang="en-US" sz="2600" b="1" i="1" dirty="0" smtClean="0">
                <a:solidFill>
                  <a:srgbClr val="FF0000"/>
                </a:solidFill>
              </a:rPr>
              <a:t>Some useful expressions:</a:t>
            </a:r>
            <a:endParaRPr lang="en-US" sz="2600" dirty="0" smtClean="0">
              <a:solidFill>
                <a:srgbClr val="FF0000"/>
              </a:solidFill>
            </a:endParaRPr>
          </a:p>
          <a:p>
            <a:r>
              <a:rPr lang="en-US" sz="2800" i="1" dirty="0" smtClean="0"/>
              <a:t>In conclusion I would like to say that...</a:t>
            </a:r>
            <a:endParaRPr lang="en-US" sz="2800" dirty="0" smtClean="0"/>
          </a:p>
          <a:p>
            <a:r>
              <a:rPr lang="en-US" sz="2800" i="1" dirty="0" smtClean="0"/>
              <a:t>My final comments concern...</a:t>
            </a:r>
            <a:endParaRPr lang="en-US" sz="2800" dirty="0" smtClean="0"/>
          </a:p>
          <a:p>
            <a:r>
              <a:rPr lang="en-US" sz="2800" i="1" dirty="0" smtClean="0"/>
              <a:t>I would like to finish by reminding everyone that...</a:t>
            </a:r>
            <a:endParaRPr lang="en-US" sz="2800" dirty="0" smtClean="0"/>
          </a:p>
          <a:p>
            <a:r>
              <a:rPr lang="en-GB" sz="2800" i="1" dirty="0" smtClean="0"/>
              <a:t>My suggestion(s) is/are............</a:t>
            </a:r>
            <a:endParaRPr lang="th-TH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838200"/>
            <a:ext cx="8153400" cy="498598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3558EB"/>
                </a:solidFill>
              </a:rPr>
              <a:t>Handling questions: </a:t>
            </a:r>
            <a:r>
              <a:rPr lang="en-GB" sz="2400" i="1" dirty="0" smtClean="0">
                <a:solidFill>
                  <a:srgbClr val="3558EB"/>
                </a:solidFill>
              </a:rPr>
              <a:t>thank audiences &amp; invite questions</a:t>
            </a:r>
          </a:p>
          <a:p>
            <a:endParaRPr lang="en-US" sz="2000" dirty="0" smtClean="0"/>
          </a:p>
          <a:p>
            <a:pPr>
              <a:buFontTx/>
              <a:buChar char="-"/>
            </a:pPr>
            <a:r>
              <a:rPr lang="en-GB" sz="3000" b="1" i="1" dirty="0" smtClean="0">
                <a:solidFill>
                  <a:srgbClr val="FF0000"/>
                </a:solidFill>
              </a:rPr>
              <a:t>If anyone has questions I’ll be happy to answer them.</a:t>
            </a:r>
          </a:p>
          <a:p>
            <a:pPr>
              <a:buFontTx/>
              <a:buChar char="-"/>
            </a:pPr>
            <a:r>
              <a:rPr lang="en-US" sz="3000" b="1" i="1" dirty="0" smtClean="0"/>
              <a:t>I'd be happy to answer any questions....</a:t>
            </a:r>
          </a:p>
          <a:p>
            <a:pPr>
              <a:buFontTx/>
              <a:buChar char="-"/>
            </a:pPr>
            <a:r>
              <a:rPr lang="en-US" sz="3000" b="1" i="1" dirty="0" smtClean="0">
                <a:solidFill>
                  <a:srgbClr val="FF0000"/>
                </a:solidFill>
              </a:rPr>
              <a:t>If there are any questions please feel free to ask.</a:t>
            </a:r>
          </a:p>
          <a:p>
            <a:pPr>
              <a:buFontTx/>
              <a:buChar char="-"/>
            </a:pPr>
            <a:r>
              <a:rPr lang="en-GB" sz="3000" b="1" i="1" dirty="0" smtClean="0">
                <a:solidFill>
                  <a:schemeClr val="bg1"/>
                </a:solidFill>
              </a:rPr>
              <a:t>Thank you for listening – and now if there are any questions, I would be pleased to answer them. </a:t>
            </a:r>
          </a:p>
          <a:p>
            <a:r>
              <a:rPr lang="en-GB" sz="3000" b="1" i="1" dirty="0" smtClean="0">
                <a:solidFill>
                  <a:srgbClr val="FF0000"/>
                </a:solidFill>
              </a:rPr>
              <a:t>- That brings me to the end of my presentation. Thank you for your attention. I'd be glad to answer any questions you might have</a:t>
            </a:r>
            <a:endParaRPr lang="th-TH" sz="3000" b="1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066800"/>
            <a:ext cx="34290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re-word the question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1752600"/>
            <a:ext cx="8077200" cy="18158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dirty="0" smtClean="0"/>
              <a:t>- Thanks for your question ...</a:t>
            </a:r>
            <a:endParaRPr lang="en-US" dirty="0" smtClean="0"/>
          </a:p>
          <a:p>
            <a:r>
              <a:rPr lang="en-GB" i="1" dirty="0" smtClean="0"/>
              <a:t>- Good question. I think ...</a:t>
            </a:r>
            <a:endParaRPr lang="en-US" dirty="0" smtClean="0"/>
          </a:p>
          <a:p>
            <a:r>
              <a:rPr lang="en-GB" i="1" dirty="0" smtClean="0"/>
              <a:t>- That’s an interesting question! As I see it ...</a:t>
            </a:r>
            <a:endParaRPr lang="en-US" dirty="0" smtClean="0"/>
          </a:p>
          <a:p>
            <a:r>
              <a:rPr lang="en-GB" i="1" dirty="0" smtClean="0"/>
              <a:t>- Thank you for asking. What is our plan for next year?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743980"/>
            <a:ext cx="4495800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Check audience’s satisfaction</a:t>
            </a:r>
            <a:endParaRPr lang="th-TH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4495800"/>
            <a:ext cx="8077200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dirty="0" smtClean="0"/>
              <a:t>- Does this answer your question?</a:t>
            </a:r>
            <a:br>
              <a:rPr lang="en-GB" i="1" dirty="0" smtClean="0"/>
            </a:br>
            <a:r>
              <a:rPr lang="en-GB" i="1" dirty="0" smtClean="0"/>
              <a:t>- Do you follow what I am saying?</a:t>
            </a:r>
            <a:br>
              <a:rPr lang="en-GB" i="1" dirty="0" smtClean="0"/>
            </a:br>
            <a:r>
              <a:rPr lang="en-GB" i="1" dirty="0" smtClean="0"/>
              <a:t>- I hope this explains the situation for you.</a:t>
            </a:r>
            <a:br>
              <a:rPr lang="en-GB" i="1" dirty="0" smtClean="0"/>
            </a:br>
            <a:r>
              <a:rPr lang="en-GB" i="1" dirty="0" smtClean="0"/>
              <a:t>- I hope this was what you wanted to hear!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23</a:t>
            </a:fld>
            <a:endParaRPr lang="th-TH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4267200" cy="533399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Asking for more clarification</a:t>
            </a:r>
            <a:endParaRPr lang="th-TH" sz="2800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1905000"/>
            <a:ext cx="8001000" cy="310854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i="1" dirty="0" smtClean="0"/>
              <a:t>- Excuse me. Could you ask again please?.</a:t>
            </a:r>
            <a:endParaRPr lang="en-US" dirty="0" smtClean="0"/>
          </a:p>
          <a:p>
            <a:r>
              <a:rPr lang="en-GB" i="1" dirty="0" smtClean="0"/>
              <a:t>- Could you repeat your question?</a:t>
            </a:r>
            <a:endParaRPr lang="en-US" dirty="0" smtClean="0"/>
          </a:p>
          <a:p>
            <a:r>
              <a:rPr lang="en-GB" i="1" dirty="0" smtClean="0"/>
              <a:t>- Excuse me. I cannot hear your question. Could you speak louder please?</a:t>
            </a:r>
            <a:endParaRPr lang="en-US" dirty="0" smtClean="0"/>
          </a:p>
          <a:p>
            <a:r>
              <a:rPr lang="en-GB" i="1" dirty="0" smtClean="0"/>
              <a:t>- I didn’t catch what you asking about .... Can you repeat it please? </a:t>
            </a:r>
            <a:endParaRPr lang="en-US" dirty="0" smtClean="0"/>
          </a:p>
          <a:p>
            <a:r>
              <a:rPr lang="en-GB" i="1" dirty="0" smtClean="0"/>
              <a:t>- Are you asking that ...?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24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990600"/>
            <a:ext cx="4800600" cy="52322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i="1" dirty="0" smtClean="0"/>
              <a:t>Dealing with difficult questions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828800"/>
            <a:ext cx="7772400" cy="477053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i="1" dirty="0" smtClean="0"/>
              <a:t>- Hmm, that’s a good question. I don’t have the information to answer that question right now, but I’d be happy to find out and get back to you later. </a:t>
            </a:r>
          </a:p>
          <a:p>
            <a:pPr lvl="0"/>
            <a:endParaRPr lang="en-US" dirty="0" smtClean="0"/>
          </a:p>
          <a:p>
            <a:pPr lvl="0"/>
            <a:r>
              <a:rPr lang="en-GB" i="1" dirty="0" smtClean="0">
                <a:solidFill>
                  <a:srgbClr val="3558EB"/>
                </a:solidFill>
              </a:rPr>
              <a:t>- I don’t think we have enough time to go into that right now, but I’ll be happy to speak to you one-to-one after the presentation if you would like.</a:t>
            </a:r>
          </a:p>
          <a:p>
            <a:pPr lvl="0"/>
            <a:endParaRPr lang="en-GB" i="1" dirty="0" smtClean="0"/>
          </a:p>
          <a:p>
            <a:pPr lvl="0"/>
            <a:r>
              <a:rPr lang="en-GB" i="1" dirty="0" smtClean="0"/>
              <a:t>- I'm afraid I'm unable to answer that at the moment. Perhaps I can get back to you later.</a:t>
            </a:r>
          </a:p>
          <a:p>
            <a:pPr lvl="0"/>
            <a:endParaRPr lang="en-US" sz="24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25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>
            <a:spLocks noGrp="1"/>
          </p:cNvSpPr>
          <p:nvPr>
            <p:ph type="title"/>
          </p:nvPr>
        </p:nvSpPr>
        <p:spPr>
          <a:xfrm>
            <a:off x="228600" y="152400"/>
            <a:ext cx="5257800" cy="5635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4. THE END OR CONCLUSION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304800" y="914400"/>
            <a:ext cx="8686800" cy="56388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558E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Angsana New" pitchFamily="18" charset="-34"/>
                <a:cs typeface="Cordia New" pitchFamily="34" charset="-34"/>
              </a:rPr>
              <a:t>Summary: Outline of Presentation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Organize your presentation in a logical structure. Most presentations are organized in 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three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 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parts</a:t>
            </a: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:</a:t>
            </a:r>
            <a:endParaRPr kumimoji="0" lang="en-US" sz="2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rdia New" pitchFamily="34" charset="-34"/>
              <a:ea typeface="Angsana New" pitchFamily="18" charset="-34"/>
              <a:cs typeface="Cordia New" pitchFamily="34" charset="-34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1. Introduction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welcome your audience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introduce your subject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explain the structure of your presentation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explain rules for questions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2. Body of presentation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present the subject itself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3. Conclusion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summarize your presentation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thank your audience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invite questions + answer questions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	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h-TH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26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0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0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0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0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0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152400"/>
            <a:ext cx="2971800" cy="5635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382000" cy="914399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800" dirty="0" smtClean="0"/>
              <a:t>   80% of what we learn is learned visually (what we see) and only 20% is learned aurally (what we hear)</a:t>
            </a:r>
            <a:endParaRPr lang="th-TH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895600" y="4038600"/>
            <a:ext cx="2819400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What are visuals?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27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sp>
        <p:nvSpPr>
          <p:cNvPr id="4098" name="AutoShape 2" descr="data:image/jpeg;base64,/9j/4AAQSkZJRgABAQAAAQABAAD/2wCEAAkGBhASERASDxAQEA8QEhMSEBASEA8QEBUQFBcVFxYQEhQXHCYeFxkjGRQSHy8gIycrLC0sFR4xNTAqNicrLCkBCQoKDgwOGg8PGi0kHyQ1KSwsLSwsLDQpKiwvLCosLCkpKSwpLCwsMCwsLCktLCwsMiwpLCksLDEsLCkpLCopKf/AABEIAMIBAwMBIgACEQEDEQH/xAAcAAEAAgMBAQEAAAAAAAAAAAAABQcDBAYBAgj/xABFEAACAQICBgMLCgYBBQEAAAAAAQIDEQQhBQYSMUFxIlFhBxMUIzJygZGhscEzNEJSYoKywtHwJENjc5KiU0Rko7PxF//EABoBAQADAQEBAAAAAAAAAAAAAAACAwQFAQb/xAAqEQEAAgIBBAEDAwUBAAAAAAAAAQIDETEEEiFBMiJRsRMUQmFxgeHxBf/aAAwDAQACEQMRAD8AvEAAAAAAAAAAAAAAAAAAAAAAAAA+alRRTlJqMYptttJJLe2+CA+jy5UmvXdZctqho2TS8meKWTfZR6l9v1dZyVCnZLOV7Zvaknfi3mVzkiJ06OP/AM+96d9p0/RIPz9Sr1U0oVaybySjVqrN7lky+sDRcKdOEpOUoQjGUm23JpJOTfFuxKtts+fp5w63PLOACTMAAAAAAAAAAAAAAAAAAAAAAAAAAAAAAAAAERrVrAsFhqmIlTnV2LJQj1ydk5P6Mb72HsRNp1Da0xpmhhaUq2IqKnTjxe9vhGK3yk+pFG6790avjm6cL0cInlSv0p23Sqtb/N3Lt3kLrHrPiMbV75iJ3tfYpq6pwj9WC+O9kSZ7334h3Om6OMf1X8z+GfBU9qpFdt/UdGQ2hKV5uXUveTRXDo5J1EQmdTsB33G4eO9Rn3yXKn0vekvSXWVt3KsBepXrP6EY0485val7Ix9ZZJppHh891t+7Jr7AAJsQAAAAAAAAAAAAAAAAAAAAAAAAAAAAAAAAY69GM4yhOKlCScZRkk4uLyaa4oyHEd1PW3wTDd6pSticSnGNnnClunU7Hnsrtd+B5M6jaeOk3tFYU1rLQw8MXiIYRuWHjUcabbvkt6T4xUrpPikiMPYxvZL0GfFYGcNltZSV0/3uMnL6iv0xETP+0poalaF/rP3EgYsLT2YRXUkZ6VJyajHOUmox5t2XtZKOHmW31Stvud4HveChJ760pVHyb2Y/6xT9J0xgwWFVKnTpx8mnCMFyikvgZzTEah8xkt3WmwAD1AAAAAAAAAAAAAAAAAAAAAAAAAAAAAAAABq6T0jTw9KpWrS2adKLlJ9i4LrbySXW0fm7WTT9TGYmpiKuTm7Qhe6hTXk01yXrbb4nZd1rXPv9TwOhLxNGV60k8p1l9HzY5/ev1I4rROjnUkr+Ss3y/f7yZRedzqHa6LDGOv6l/wDkNvQmi79Oay4L9/v2k5Vw8ZrZkrp+/s7TJCmkkkrJbjt9SdWF0cTXWSzoxf8A7X8PX1E611GlGfqJtbu+3DNqx3PqEaSliqW3UnZ7EpT6EeEXn5XX6josNqxg6bUoYajGUWnGWwnJNbmm+Jt1dJUY+VVpR51IL4mutYsJu8Ipf5L3lmnPtltbmUiDVp6UoS8mtSfKpB/E2ITTV0011ppoIPoAAAAAAAAAAAAAAAAAAAAAAAAAAAAAAAA4numa6+B0e9UZfxdeLUbb6dPc6r7d6j258Cf1o1kpYLDzrVc2sqdO9pTqPdBe9vgk2fnzF4qvjcROpUe3VqyvJ8EuEY9SSVkuwhe2vDb0mD9S3dbiGpg8HKpKyTf76/idfg8GqcVFel2td/oe6P0dGlGy38WdRqxqxLEy2p3jQi+k9zk19CPxfDmRrXS/qeo7vEcfll1R1V7/ACVWsvEReS/5JLh5q4+rrPvu0peC4ZWVvCMlwypz/UsKlSjGKjFKMYpKKSskluSK77tb/h8Kv60vwP8AU1YY+uHLy2mYVLTrTj5M5x82co+5kjhsfW2Plaj6T3zk8rLtIw3cMugvOfuR1YrX7MczLLOrJ+VKT5tv3lx9y2NtHw7alV/7tfApuxdPczjbR1HtlVf/AJJGbqvgsx8upABzmgAAAAAAAAAAAAAAAAAAAAAAAAAAA1tJaRpUKU61aShTpq8pP3LrbdklxbMmKxUKcJVKkowpwTlKUnZJLi2UdrnrbV0lXVOipRwsJeKhucn/AMtRddr2XBekja2l+DDOWf6e0ZrXrLW0jidtpxpxezQpb9iDftnLK/q3Ik9EaJVKOflvf2dl+Jk0VoSNJXdpT6+rl+p2Wrmqkq1qlW8aO9LdKfLqj2+rrI1r7lqzZ4ivZTj8tXVzViWIltTvGgnnLc5NfRh8XwLCi6VGCjeFOEVZJtRSS5nDd16cqWDw8aM50ouuotUpzpdFU52i9hrLJZFU0dK14pJVHJJWW2lN2XDal0vaa6YJtG4c2+SN6l+iI6ewrdliKN1/Uh+uZwfdnqxlQwji1Jd9nmmmvI7CrsVrXiFUVNd7StG72HfNX4toyYvFTnbble25WSXsLceGa3iVVr7hqm9hl0FzfwNOxv4VdBc38DoQoe7Jdvc8jbR2G5VH66syltkuzUJW0fhfMl7ZyMnV/CFuLl0AAOc0AAAAAAAAAAAAAAAAAAAAAAAABhxmMp0oSqVZxhTgrynJ2SRraZ03QwtKVXETUILdxlKXCEI8WVLprTGK0rUzTo4OEuhTvldfSn9efZuXZvfkzpbjxd3mfEfdg1y1xraRqqjQU44WMuhCz2qkr/K1OpLqeS45mxonQkaSSS2qjybSf+MV+2/UlL6D1bfkUIdW1N++cvh6kdxozV+nQi5eXVUX02tzt9BcDyK+5W5M0a7KeI/P90XoHVDdUxK7Y0vjP9PX1HS1sfRhZTq04PclKcIvlZs/OOkdMY+s1KePxbaakl36Sp3/ALatH0WPrF61SpxjtUoynK+am0srXbVn17rmr9vaOWOckStHuxzUsJhnFprwjemmvk6nEqOxsVNJzrQjtKMVe9o3te3aYbGzDXtrpnvO5ROL+cLlD8KJiqt376iHxXzlfc/Ciarrd6fge/yPTDYkMIugubNCxJYNdBen3l8IS+0i7tSo2wGE/tJ+u7+JSiReGqkbYLCf2KftijJ1fxhbi5SwAOc0AAAAAAAAAAAAAAAAAAAAEZpTWLD4d7NSd6j8mjBOpWlyhHO3a7LtBykzmdZdeaOGbpUl4Ri3lGjDPZf9Rrdy38t5o4rE6Rxt404ywWHf1WpYmS7Z+TT9DbInS+Dw+iaEJyo1a0qsnFRpOntylZyvUqzasuxL0DUz4hOO2vmyIxOgMVj598xtap3yWUKVHZWxF/Rhk1H0Xf2joMZo+ho/DQq4qNTvMHGnChRSnUeTtFttJbnx9JwekO7ni6fRwuj6GGX1qrqV5v0rZXvPdId0Grj8PGFSom3OM3ScIxlCUU1k0ldZ7+JPHj7raMl7a3KYxPd7p0nGFDR1SnSTtt1ZqLS+soRTu/vEj/8AqlW205YVwnG8Y5q6aycXtXK772nvSfoOawK8YjV+3ivtnnJviHRJEVp7+X978pL2InT6+T+9+U124lS3cEvFxM1jFgV4qBmsK8E8ofEfOv8AH8KJuutxC1vnX+P4UTmIW4jHye+mAk8IugvT7yNsSmDXQj++JdCEsli8tW42wmFX9Cl+CJR9i9NCK2Gw66qNL8ETH1fELsXMt0AHPXgAAAAAAAAAAAAAAAB8VnK3R2b/AGr255H2eSV011gcVpzXXRtO/hWlY240cLKzfY3S2qn+yOYh3WtGxVSGi8IpVt6lXi6an1ybznNrtszk9PamTpO2Kw0oLcp7PRfKpHL2kRo7QKpy24x8lNNpN2TyzfDga69PvzvwhOSNa9pbT/dV09K+zKlh4f8Ab0ovLzqm1Jc1Y0sJrVicXTUMVUqVKkHtbUpuSkrW2rXylnbI80hHxVTzWRegqbU5eb8UXVwxSdwhbJNo1pIaRj4qp5v6EToLy3yZMaQXiqnmsiNB/Kehls+lSdS3czmMF8ouZ1KW7mcvg/lfSxfgjl0liH1g/l/e/KTViG1i/l/e/KStwN/ALxUDNYx4BeKh++ozWFeCeULU+d+mP4UTuJ4EHL556V+FE9iVmuXxIx8pe+mvYlMIuhEjbEphF0I8i6EGRreXrouNqNFdVKmv9UUXJZPkXzhY2hBdUYr2IxdZxC7F7ZQAYF4AAAAAAAAAAAAAAAAAAPmcE000mnk01dNdTRHaV1fpV8PPDW71Tnb5OMY2cZKSsrW3pEmD2JmOBUel+5VioX7zKGIg8rK1OpZ/Zk7P1kTpfUWvg6CrVlTipTUNhS2p3km7uyt9HrZeRgxmCp1YuFWEKkHvjOKkudmaK9TaPEq5xw/OGMhenNLe4v3EdorASjLaasrMvLSvcsws3tUJTw8vq/KU/wDFu69ZGae7nFOjg6s6Xfq+IjsbNlw247WzTis+jtb7mmM9J0r7JhWyOXwi8b95+86pxadmrNb08muaI/DaCaltyfFsumNwhDdsQusS+T+9+Um7ENrEvk/vflE8CQwC8VD0maxiwC8VT9Jmse14JQn/AFj85e5E9iVmuXxZBQ+ePzvgifxKzXL9SMfKT017ErhV0I8iMsSuFXQjyLoRZLF801kuSKJpxu0utpe0vhGHrP4/5XYvYADAvAAAAAAAAAAAAAAAAAAAAAAAAAABG6V1dwuJXj6MJv69tmouU1n7TW0ZqbgqFnCjGUl9Op4yXNbWS9CRNgl32iNbeajlQ+mtV8Xh5SdWhNQu7VIrbp2vl0o5L02IOtoyNXZct0b+236H6TaIx6sYPvnffBqO317Ctfr2d1+21zXXqvH1QqnF9lF1cBKFODUJKm24xk4vZbteylubNYuXuhauV8VRpRw6i5UpuTi5KLcXFq0b5etoqXH6LrUJbNelOlLhtxaT5Pc/QaMWSLwrtXTmqS/jX53wRP4pZrkfWF0XDa2lHaqTfU279SRs6Y0bVoygq1OVNzhtRjLKWzdq7W9Zp7yetS89I0lsMujHkRTJfDrox5IthFnwsenT8+P4kXoUho6N61FddWmv9kXeYOs5hfi9gAMK4AAAAAAAAAAAAAAAAAAAAx1a1uDas3ddnADIDD4Tu6Mt+btuWeZ4sT9mXqAzgwTxDT8lvtz9uR9Qr3t0Wru3/wB9wGUGv4U/q+/9P37D7WIztaXDhuur5+sDKDFOq010W1x3X32PnwnJtRllbJq179QGcx18NCcXGpCM4vfGUVKL5pnx4Q8+i72v7v1CxWTezK64WAwaP0Hh6F+8UadNve4x6XK++3ZuOJ7perOKr1adWhSdWEKWxJRac09qT8ne1Zrcd94T9mXq+J4sV9mXqLKZJrbuRmsTGn54q0ZRbjOLjJb4yTjJc08yUoeTHki6dIaLoYiH8RQjUVsrxTks/otZr0GlorVzCYd3pUJbSzU5p1JRXBRb3cN2fWbI6uuvMeVP6U7cXq3qlialSlVcO90oThPaqXi2oyTtGO97uNkWkYfCV1Sy7F1XPmOLX1ZZK74mTLlnJO5XVrFWwDAsVx2ZWys/WevELqfH2FSTMD4p1b8GuasfYAAAAAAAAAAAAAAAAAAAeAAAegAeAAD08AAAAD08AA9AAHgAAAAD0AAAAAAAAAAf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9" name="Picture 2" descr="business graph"/>
          <p:cNvPicPr>
            <a:picLocks noChangeAspect="1" noChangeArrowheads="1"/>
          </p:cNvPicPr>
          <p:nvPr/>
        </p:nvPicPr>
        <p:blipFill>
          <a:blip r:embed="rId2"/>
          <a:srcRect l="15738" t="8734" r="21311" b="5677"/>
          <a:stretch>
            <a:fillRect/>
          </a:stretch>
        </p:blipFill>
        <p:spPr bwMode="auto">
          <a:xfrm>
            <a:off x="2133600" y="2057400"/>
            <a:ext cx="1676400" cy="1711325"/>
          </a:xfrm>
          <a:prstGeom prst="rect">
            <a:avLst/>
          </a:prstGeom>
          <a:noFill/>
        </p:spPr>
      </p:pic>
      <p:pic>
        <p:nvPicPr>
          <p:cNvPr id="10" name="Picture 4" descr="http://www.easy-drawings-and-sketches.com/images/drawings-of-hibiscus-flowers12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133600"/>
            <a:ext cx="1847138" cy="1581151"/>
          </a:xfrm>
          <a:prstGeom prst="rect">
            <a:avLst/>
          </a:prstGeom>
          <a:noFill/>
        </p:spPr>
      </p:pic>
      <p:pic>
        <p:nvPicPr>
          <p:cNvPr id="11" name="Picture 8" descr="http://www.maps-thailand.com/maps-thailand-files/map-thailan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9969" y="3200400"/>
            <a:ext cx="1567431" cy="2995163"/>
          </a:xfrm>
          <a:prstGeom prst="rect">
            <a:avLst/>
          </a:prstGeom>
          <a:noFill/>
        </p:spPr>
      </p:pic>
      <p:pic>
        <p:nvPicPr>
          <p:cNvPr id="13" name="Picture 16" descr="https://encrypted-tbn1.google.com/images?q=tbn:ANd9GcRKK2TOyhRaL95uJjgEMCm-daoe7hsEJxjMCRqEDH7Yf36u090j1w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2209800"/>
            <a:ext cx="2143125" cy="2143125"/>
          </a:xfrm>
          <a:prstGeom prst="rect">
            <a:avLst/>
          </a:prstGeom>
          <a:noFill/>
        </p:spPr>
      </p:pic>
      <p:pic>
        <p:nvPicPr>
          <p:cNvPr id="14" name="Picture 18" descr="http://www.zuppehera.or.hn/images/real-object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24200" y="4800600"/>
            <a:ext cx="2346370" cy="1571625"/>
          </a:xfrm>
          <a:prstGeom prst="rect">
            <a:avLst/>
          </a:prstGeom>
          <a:noFill/>
        </p:spPr>
      </p:pic>
      <p:pic>
        <p:nvPicPr>
          <p:cNvPr id="15" name="Picture 20" descr="http://www.helloheadline.com/userfiles/image/largeformat/flip-chart.jpg"/>
          <p:cNvPicPr>
            <a:picLocks noChangeAspect="1" noChangeArrowheads="1"/>
          </p:cNvPicPr>
          <p:nvPr/>
        </p:nvPicPr>
        <p:blipFill>
          <a:blip r:embed="rId7"/>
          <a:srcRect l="15094" t="3865" r="6415" b="5314"/>
          <a:stretch>
            <a:fillRect/>
          </a:stretch>
        </p:blipFill>
        <p:spPr bwMode="auto">
          <a:xfrm>
            <a:off x="6781800" y="4343400"/>
            <a:ext cx="1295400" cy="234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28</a:t>
            </a:fld>
            <a:endParaRPr lang="th-TH" dirty="0"/>
          </a:p>
        </p:txBody>
      </p:sp>
      <p:sp>
        <p:nvSpPr>
          <p:cNvPr id="17410" name="AutoShape 2" descr="http://www.multi-av.com/images/catalog_images/1301756588.jpg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6" name="Picture 5" descr="http://www.multi-av.com/images/catalog_images/130175658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057400"/>
            <a:ext cx="1676400" cy="1827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cablesextra.com/images/vivitek%20D511.jpg"/>
          <p:cNvPicPr/>
          <p:nvPr/>
        </p:nvPicPr>
        <p:blipFill>
          <a:blip r:embed="rId3"/>
          <a:srcRect t="24348" b="24927"/>
          <a:stretch>
            <a:fillRect/>
          </a:stretch>
        </p:blipFill>
        <p:spPr bwMode="auto">
          <a:xfrm>
            <a:off x="3657600" y="4343400"/>
            <a:ext cx="2057400" cy="12313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AutoShape 4" descr="data:image/jpeg;base64,/9j/4AAQSkZJRgABAQAAAQABAAD/2wCEAAkGBhQSEBUUEhQUFRQUFBcUFRQUFBQUEBUVFBAVFBQQEhUXHCYeFxkjGRQUHy8gIycpLCwsFR4xNTAqNSYrLCkBCQoKDgwOGg8PGi0lHyQpLSkpLSouLCkpLCwpKSopKSksLywvLCksLCksLCksLCwpKSwsLCwsKSwpLCwsLCksLP/AABEIAMwAzAMBIgACEQEDEQH/xAAcAAABBQEBAQAAAAAAAAAAAAAEAAMFBgcCAQj/xABMEAABAwECCAcLCQcDBQAAAAABAAIDEQQFBhIhMUFRcZEHEyJhgaGxIzI1QlJyc5KywdEUJUNTYoKTouEVFjNUY9LwJDSzF0SDo8L/xAAbAQABBQEBAAAAAAAAAAAAAAAEAAIDBQYBB//EADURAAEDAgIGCAUFAQEAAAAAAAEAAgMEEQUxEiEyQVFxExQzUmGRobEVIiNygULB0eHwNCT/2gAMAwEAAhEDEQA/ANxSK8qkXJJJIC9b7hszcaaRrAc1TyjzNaMp6FTcL+EoRkxWSjnjI6XPG06QzynDdtWczyvleXyuc9xzucanZzDYq+ormxmzdZV9Q4LJONOT5W+pWhXlwtNGSzwl32pDijoaMp6aKt2rhAtshyyYjfJjAZTYcp7VCMgTrYlUSVsr9600OFUsI1NufHWnZLRLKaieVzvJfI8O+6a0KCkidXlF1ftEk9aLbBXMEY273kZeivfKDSc5FgRxZWUNxBS4gqxwYOSP71rj0UHWjmYCWg+JTaf0XWxSuyCY6tgZtOCp/Ef5VLiP8qrsODy0fZ3n4LscHU/2N7vgn9Wm7pURxOl74VG4j/MqXEf5VXwcG82tnWuxwaS+W3r+K6KWfuppxWkH6wqBxHP1pcR/lVoQ4NJPrG7j8V6ODN/1jd36p3U5+Cb8XpO+s84j/KpcUefetF/6ZO+sbu/VdDgyd9YPV/Vd6nPwTfjFJ3vRZwXvHjO3pNt0rTUOOTeOcEZdy0gcGJ+sHq/qvf8Apl/UHqhOFJPwTTi9Gd/oqvdHChaIKCQccwaHGjx5r6V31WhYOYf2W2ENY/ElP0UlGv8Au5aO6CoyHg7xfpB6oTtruP5M0Pq0gOGjKDoKsIXTxj58lQVYoZz9LUfBXMFerlmZdK0WfSSSSSSXKzrhIwzLa2WB1HfTPaaFoP0QI0nTqFBpyW/Ci+vkllkl8YCjAdL3ZGjfl6FhbXF7i5xq5xLnE5ySaknpKra6oMbdEZlaDBKATv6V+Qy8T/S9hhRkcSUTE+xqz5N81tSbLlrEbYLsMhyZtJ9w505dt3GV2pozn3DnV+uO4RQEijBmGtF09OZSqitrxA069aibnwXLu9FBpcc6sDrvstlbjTOa3nec+wZz0KMv/DPizxNkaHP73GpVoOpg8Y8+YKvxXC6R3GWl7nvOgmvQT7grAOjj+WMXPoqXQmnGnO7Radw2ip+fhGgaS2CGSUjNitxG7zlp0KPkw4tz+8ggjH9RznnqI7F6IGtFGgNGoCgTMiY6eXefJSMpqYZMvzN/6SdhTeB8eAbInHtKYOEVvP8A3LBsgb71zImSoTNJ3ii208PcHknzf1u/mt0MabN823+bf0Rxj3JtcvTDNJ3ipBBF3G+QXTr3tem2S9AjHuTZvW1fzc+9o/8AlcpsqMyv4lTNhj7jfIL194Wj+atHr09yZdeFo/mrR+KV44plxUZlfxKnbDH3R5BKS8p/5i0fiuQU98TjPLKdssnuKekQFpCZ0j75lFsgjtsjyC7ZfDyQC6TKaV46X+5aFFKRc0RJJOPncS4nurxnOVZachrzrTZ3fMkHO+v/ALXlHU7jZxvuVVikbR0QaLfN+xWiR5gulzHmC6V+Mlhikkkkuriy3hcvTGlhgByNaZHDndyW7gHesqXAxTGGswlvKerqYrgwVri8lgGfRlUcLOW5x05welZiscXylei4YwRUrG+F/PWnGBEwRFzg0ZyafqmGKduCy4zq6ScUb8qHjbpEBT1EnRsLlZ8HLlDqCnIbnOspYYYQ0HExVoOS8tyFx0RNOrWRs1qSvq3ixWSjckj6MbXynDK8+aKnoVLuVnGzF572Pva6ScxPPnKuJT0TRE3M5rKwM6dzqmTZbl4lS11XWIm1NOMI5R1fYbqCJkXZemXyJtg0WT9Jz3aRTMqFkT8hQsr1C4oqMJmQpkldPKaL0OSi2hdEptxSLly5yaSpQF44pp5XrimnuTCpmhePKacV0Sm3FMKmaE1Igp0ZIhJimIpiCkC0qdvzPYxrcwb3OWbvWmzj5rsHO+HrNVYU2y/l+6qMVzi+79itBYMi9SCS0SwKSSSSSSwXCf8A39p9M5cWWYtHNqOUbl3hP4QtPpne5MRZlk5+0PNen04BgZfuj2CLJGjJzZ9xV4wIsdZAdDBXpOZUWPOFpuAcXcXv1up0AIihbpShVOMPLKc25Kr8IN58ZbOLB5MLQ3mx3Uc47sUb0/cbMWFut1XHpzdVFU7Za+Nmlk8uR7ugvIHUArdZjitA1ADqC6H6cznrkkPQ00cQ4I1z0bBdJkaHB4APMod8qtGDvKgZzAj8xR0ADyQVS1jnRMBbxQTsGHHM8H7pTTsDXnxx6pVuZHRd0RZpYzmFXivnGRVKOBD/AKxvqlcHASTRI31SrviBIBM6nEn/ABOoG/0VE/cWby2bnLk4BzeUzrV+SqudRiT/AIrU8fRZ+eD+by2fm+Cbdwez+XH+b4LRElzqEScMXqRvHks4PB5P5cf5vguHcHVo8qPe74LSqpVXPh8PinfGariPJZg/g4tPlR73fBDycGNqOmL1nfBatVKo5lz4fCnjHKviPJZE/grteuL1nf2q5WjB2U2OywjFxoDGX5Ti8ilcU0VqLhrC84waxvClZRxsBA3qCbE6ibRL92Wr8LzjuYrl1qp4p6l0XN1jeFwXDQRvCJ1hVlkobaHOxcoPOEQgGMpMDrB7Eeug3C4sFwoP+vtPpnIeIp/CjwhafTOQ8Kys/aHmvUKbsWfaPZFMOULTsFn4t3OfqEjtwPwWXtK0y6ZMW53u1Qyn8rkVh22T4FUuNj6TBxcFlt3+LsbvyK3ccqjYcgbtHVRWHjULG611Y1TNKyMdKrjgk+tnbtcPzZlQuNV1wHfWA80jvcferKjdd9lnsVZaEHxUxbLQWuND18yEjtDnkgvcMlchXV8Oo/oCjrLLyzsQckj+sFpJtdVUcQMekiJmu+tk9ZCuhfommH3/ANEQ9yac5F2CnYCEw6zuP003r/ouDYz9dN+IUQ5y4cU6wU4J/wBZC/IT9bP+K5cOu+v0s/4r0UXLhzk4AKQE/wCsg3XY3y5vxn/FNm6m+XN+NJ8UYXLguTrBSAuQJuhnlS/iyfFcPuaP+of/ACyfFHFy4L08AKUOdxQLrii0h/4kn9yadcEHkH13/wByPc5cFycAFKHv4oP9hQeR+Z/xUXYpeLvWJgyNx4sUc5Iy1z61Plyq1oJF7Qn+pD7QBSdqtbijaYGQPDjf5Stp+kb09iLQh/iN6exFo1mSwJWCYUH5wtPpnIeEp/CnwhafTO9yHhWWqNs816hS9iz7R7Ilq0mw+BJPQTey5Zs1aTYvAkvoJvZcisP2nciqfGthn3hZjZjkb0KW41REIzdHuUgHIFquJW3sn+NV4wAkrE8apO1jSqDVXfg9PJlH2mn8p+HUj6A/VVDjDf8AzflTGELqPHm161DWObunQVKYVmjmH7J7VEXfYpHOD2tJbly9ChnY41RsN6qqfREF3KQc5cl6f/Z0nkroXRKfF6wjBG/gUwSMG8IMuXBcj/2FLqbvXv7uynS3eVIIpOCd00Q/UowuTZcpj92X6Xt60hgs7TINxTxDJwThUwj9ShHOTbnp+8rIYZCwmuQGubOgXSJhuDZGx2eNJuSdaC40AqToVgsOCtRWUnzR8V3gvdlG8Y7OcysVEbFELXKqKqsdpFkeoKHfgvDTICOeqgb2wedFUtOMOtXYoa2MqCFK+NtkNDVysde91mrp+dVq8JPnGA/bh/5QFbL/ALHxclcwPaqXerv9ZCftR/8AKgX2GpbXD3NkBc3e0+y3V3ft2+5FoNx5bdqMVgzJYArAsKvCFp9M73IeJE4W+EbT6Z3uQsSy9TtnmvTqPsGch7IkLS7t8CSegm9hyzQLS7oPzNJ6Gb2HInD9s8iqnHOzZ9wWZRjN0e5GISPR0diLQAzVy5etVy4PX8uUczD1uCpzVbMAH91kGtgO536o6jP1QqXFxemd+FPYY5BEdo7EXgnlg2OPah8MR3OM/aI/L+ihbtvl8QxW0oTpz5VO6VsNWS7gqBkTpaQNbndXp7V4HUVYffch0jch33vJ5XUi+vR7roVtBIeCuHGbEuOCpL70k8s9SYfbn+W7eUuut4KUYa871fPlDda5NsbrG8LPn2l2lx3lMPk/yq512+QUzcKJzcpfCmcGeoy8kZjXMoyxR48jRz1OwZfchS9SWDDMafYB1uAULXacl+Ks3M6CnPgFfrNFisA1Dr0p5eBJXCyS8e5QGEV9iFlfGORo59Z2KTvC1BjC5xoAKk8wWWX1exmlLjmzNGoavehpZLala4ZRGokuchmiY7UZY3sJqW1e2uU63Dt3qn3y7u8Z1BvVIrFc0/d2jQ6rT0tKrF+Gko+zUeq8/BCON2rY0cYjmewZWv6ELfyeU3ajUA0950dYRxVjHkvO3ZrBMLT842n0zuwIOEovC7wjafTO7Ag4dCzFRtnmvTKPsGch7Itq0y4Mt0Seim9h6zNmZaZg0K3VINcco/K4KfD+0PIqqx3sW/cFmsIyDYOxFBMQN5I2DsCIaEErZxXQVlwFeBaDzxnqc1VtoVgwMNLUOdj+wFFUmqUKrxIXpn8lbsLWVgbzPHYVW7uu90ruRTJQmpVrwlbWzbHA9aisEskrhraiaiMPqw128LO00pZSuLcwV2MHJNLmp1uCxOeQbirG+iZMg1o/qkTUH1yY5H0UMMEG6ZHdACdbgjFpc89ICkH25jc7gOkJiS/oW55G70/o4G7gl01S7IlNtwVg8kna4p5mDlnH0TTtqUJJhdAPHrsBKElw5iGYPPQB2rmnA3gniKrfuco3DSxMidHiNDQQcgGqiFwQk7s7zR7aHwjwgFpxKNLcWuemWtNSYwXtNLSB5TS3pFCOxBl7emu3JXghkFCWvzsfRamvHlMwS5Au3Oqre6yarGFlinmpHEBiZ3EuAxjqpqCqb8DLQfqxtcT2BagWrn5OhnRaRurSnxKWnZoMAWa2HA6VkrHveyjXAkDGJpppkVGwidWV3nSe2Vul6AMjc45mtLj90ElYFeMmMa6TUnpyqCZuiLBafBKiSqkfJJuAGXNfQkDuREdYYd4UgQouxOrDCdbYzvYCpVGxrES6nFYFhf4RtPpndgQcZRWFx+cbT6Z3uQkZWaqNsr0qj7BnIeyLYVpmCvguTzJfZcsxjK07BHwbJ5svYVLh5+oeRVZjnYt+4LPLO3kt2DsCIa1N2VvIb5o7AimMQllYOck1imMF8lqj58Yb2lRzWKRuPJaYvPpva5FU4tIOarqw3hePBXy+mVsz+g/mCqDJnRmrCQebUrpeDa2d/mqtXfdwkkxXVzaDRT1zXOnYGZkfys3RPa2J2lldBTXjIc73b0LJaHHO5x2kq4/u1EM4J2kp6O5IR9G3pyroopztO91N1+BuTVQHFJtmce9a47GkrSmWWMZmNGxoTzSAp24dxckcWtss9VmjLkndmif0inanm4H2l3iAec5o7Fo2MF5xg1qYUMYzJUZxeb9ICyq+blks2LxmLy6kUNc1ObnUdZLRxcjXjxXA9FcvUrjwhODjFTRjdeKqUW0QErRHIQ1aOhkNRTgyZm91rN3WgOaKZjlHTlqjgqHglfVAInHK3I3nb5O0K7QT1Cton6QBWQqqd0MhaUYGr1chy5lmDQS4gACpJzAa0Qg1VeEa8OKsbmg8qUiMbD353dqxe1Qmm/sVzwyvz5XPUfw2cmPn1v6aDcq+6zZDsPYq6V2k42Xo2CwdVpwHZnWVtF0H/S2b0cXsMU0oG43VsVm9HD7DVPI6PJefTj6jh4n3Xz/hb4RtPpne5BxozC3wjafTOQcSzdRtnmvSaPsGch7Ipq1DAvwe/ZJ2FZcxalgP/sn/AH+wqTD+0/BVbjnYA+IVCsLeQ3zR2BHMahrub3NnmjsR7GKBoU8jtaTGIu7hSaMj6xvbRNsYnoBR7Tqc0/mCJiFnAoCd12OHgVoUzaxPH2T2KAuuUMlBdkFKKxNFWEawexVt0KIrnaEkbxuWZptbXNKnZb5iHjIGXCSMZgTsCjHwoWWzprq6Q5BER0kW+6kJcL6ZmHpICDlwtlOZrRvKDfAmjBzJhqJXb0eympx+lOzYQTu8amwBBTW+V2eR/rEdieMS4dCm6TzmUWxsTcmhR72E5yTtJPamnQqSMK4MKcGopslslHCChqMhGkZ1OXfhTJHkeA/nrR3ToKj3NAzpiR45z2damYS3IrksbKgWe26tf7/ADJE6vOQAq/fuE0tpGKeRH5IzHadKjXynRkQ0ja51OZXEWuuQYdBE7SDdfmmXPAzCvYh5SSDXNq0IwRLx0O1NAurdrgCtOwaPzfZfRRdQHwVjBVawVFLus/Mxo9V1D1qyI+PJeb1PbO5n3Xz/AIXeELT6ZyDiReFp+cLT6ZyCiKzk4+Yr0aj7BnIeyLjzLU8A/wDZu+/2LKWOWq8H3+2dtd2BSUHaquxz/m/IVMuxvcm7ApBjUHdQ7k3p7SpFjU1gSldrK7Y1dSCgrzjtC7YF1MOSdiIYNaBkNwVf7Pm6FAuZR3SpuwOqweaOwKMlj5eXX707FMmFZuA2JQ0gOZDSNUk+PWhpIkHZGseoyQoZ7uZSEsaEmAGcgbU8I+N10OZNibdIeZemZtaA15mguPUum2SV3eQymv2C0b3UUrQTkiLgZoZ7zrTLxrUuzBy0u+jYzz5B2NBREeBUp76aNvMyNzutxHYp2xPOQK51uBmbh7+yrTmJtzVc4sBI/HlmdsLWDqFUVFgVZBnix9PdHuf1E06lMKd+9MOLQNyufws5lmY3O5o2kV3LyNpf3jJX+ZE9w30otYs91Qx/w4o2eaxresBOvtbW53AdKkEFsyoXY4Bss8z/AEswgwdtb+9szxzvdHGOs16lJ2TAe0nK/iWffe/fQDtV2N5t0VOwFcG2SHvWU53H4KZsQCFkxmd2oAD/AHNM3dd5gszInODi3IXAYoNXk5BU+Vr0KZoVHRWV76Y505gKaa6VJqdgsqZ7i8lx3r56wtd842r0zkDG9HYbtpeM51yOPuPYolkizswu4lek0jrRNvwHspBr1rHB2e4OHO7sCx1kuUbR2rYeD1tInecfZCdRC0wQONkGmPMKq3S3uY2u9oqSjCAs9rYOS04zqmrYw57gcYggtaDTMpCz2S1P/h2STbK5kTduUk9S6xhOoBDSyNzJA5p9jV3IOSU9Dgta3d/NZ4Rqa10rt7i0VTk2CkLWkzWmeTJm4wRM3MARQheM9XNAOqYsgb8rq0XS6sTD9keyFzJZSSaDT71xczm8SzE70NGLlrkzDKc+ZSIei5adk7QH7ln7lrjZAusLj5I61wbpJzvPQApB8qHfbGDO4b6nqTRRwjdf8ld6V25D/sOLxsd21xp1LuO6IG5omdIr2r03i3QHHY33mi5+VPPesA8416h8VM2FjcmhIyvO8opjAMwA2ABdVQgildndTYAOsr39l175xO0kjcpQFHfinZLSxudzR0iu5Mm8W6A52wGm80T8d2sGhPNs7RoXbJID5Y896ynnH4L3i5naabB8VJAL1LRC4o0XWT3zidpPuTsd1sGjqRqSckmm2Zo0JwNC9SSSSSSSSSVJwo4NYrSXSRuLJHEu5XKYXHSNLejJzLKMIMFbTYj3aM4uiVvKiP3h3uw0X0WuJWAgggEHIQcoIOgjShZKVj9Y1K1psVmhs06x4/yvmGCYFzcvjD2gtowft4s2MHEAY36LzCng2sTmOmZGYntId3I4rSQa5WEFu4BWKHB2Fwq4F22nuCEbTuY+7dyPqcSinjAcDZQ1ow5hiyRs6GtDR7uxCnCe2TfwbO+msg03mgVws10wx95Exp1horvzosBEdBK7af5BVvWqduxHfxcf4VGbcl4zd/I2IH7WXc0e9Px8HYOWWd7zqAoN7iSrkvU4UkY1uueZTXYjNk2zeQA/tQljsD4mNjYOSwUBdUmmivWiBZJTncRzCgCk0gigAEASSdaj23QPGJO0kp+O72jQikl1cTbYQNAXYC9SSSSSSSSSSSSSSSSSSSSSSSSSSSSSSSSSSSSSSSX/2Q=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 dirty="0"/>
          </a:p>
        </p:txBody>
      </p:sp>
      <p:pic>
        <p:nvPicPr>
          <p:cNvPr id="17414" name="Picture 6" descr="http://student-learning.tcd.ie/assets/img/powerpoint_log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9800" y="1143000"/>
            <a:ext cx="1447800" cy="1447801"/>
          </a:xfrm>
          <a:prstGeom prst="rect">
            <a:avLst/>
          </a:prstGeom>
          <a:noFill/>
        </p:spPr>
      </p:pic>
      <p:pic>
        <p:nvPicPr>
          <p:cNvPr id="17416" name="Picture 8" descr="http://demo.thaiopencart.com/image/cache/data/ipod_classic_1-500x500.jpg"/>
          <p:cNvPicPr>
            <a:picLocks noChangeAspect="1" noChangeArrowheads="1"/>
          </p:cNvPicPr>
          <p:nvPr/>
        </p:nvPicPr>
        <p:blipFill>
          <a:blip r:embed="rId5" cstate="print"/>
          <a:srcRect l="16000" t="6400" r="15200" b="10400"/>
          <a:stretch>
            <a:fillRect/>
          </a:stretch>
        </p:blipFill>
        <p:spPr bwMode="auto">
          <a:xfrm>
            <a:off x="7010400" y="838200"/>
            <a:ext cx="1371600" cy="1658679"/>
          </a:xfrm>
          <a:prstGeom prst="rect">
            <a:avLst/>
          </a:prstGeom>
          <a:noFill/>
        </p:spPr>
      </p:pic>
      <p:pic>
        <p:nvPicPr>
          <p:cNvPr id="17420" name="Picture 12" descr="http://technabob.com/blog/wp-content/uploads/2007/05/shiro_as_mp3.jpg"/>
          <p:cNvPicPr>
            <a:picLocks noChangeAspect="1" noChangeArrowheads="1"/>
          </p:cNvPicPr>
          <p:nvPr/>
        </p:nvPicPr>
        <p:blipFill>
          <a:blip r:embed="rId6"/>
          <a:srcRect l="6000" t="6000" r="8000" b="8000"/>
          <a:stretch>
            <a:fillRect/>
          </a:stretch>
        </p:blipFill>
        <p:spPr bwMode="auto">
          <a:xfrm>
            <a:off x="7239000" y="2743200"/>
            <a:ext cx="1219200" cy="1219200"/>
          </a:xfrm>
          <a:prstGeom prst="rect">
            <a:avLst/>
          </a:prstGeom>
          <a:noFill/>
        </p:spPr>
      </p:pic>
      <p:pic>
        <p:nvPicPr>
          <p:cNvPr id="17422" name="Picture 14" descr="http://withfriendship.com/images/i/42926/Document-image.jpg"/>
          <p:cNvPicPr>
            <a:picLocks noChangeAspect="1" noChangeArrowheads="1"/>
          </p:cNvPicPr>
          <p:nvPr/>
        </p:nvPicPr>
        <p:blipFill>
          <a:blip r:embed="rId7"/>
          <a:srcRect l="12222" t="15556" r="2222" b="18889"/>
          <a:stretch>
            <a:fillRect/>
          </a:stretch>
        </p:blipFill>
        <p:spPr bwMode="auto">
          <a:xfrm>
            <a:off x="4191000" y="685800"/>
            <a:ext cx="2362200" cy="1809997"/>
          </a:xfrm>
          <a:prstGeom prst="rect">
            <a:avLst/>
          </a:prstGeom>
          <a:noFill/>
        </p:spPr>
      </p:pic>
      <p:pic>
        <p:nvPicPr>
          <p:cNvPr id="17424" name="Picture 16" descr="http://myclassroomwindow.com/wp-content/uploads/2012/01/ipad2-sideways.jpg"/>
          <p:cNvPicPr>
            <a:picLocks noChangeAspect="1" noChangeArrowheads="1"/>
          </p:cNvPicPr>
          <p:nvPr/>
        </p:nvPicPr>
        <p:blipFill>
          <a:blip r:embed="rId8"/>
          <a:srcRect l="7339" t="14328" r="6589" b="12836"/>
          <a:stretch>
            <a:fillRect/>
          </a:stretch>
        </p:blipFill>
        <p:spPr bwMode="auto">
          <a:xfrm>
            <a:off x="533400" y="4114800"/>
            <a:ext cx="2895600" cy="1369237"/>
          </a:xfrm>
          <a:prstGeom prst="rect">
            <a:avLst/>
          </a:prstGeom>
          <a:noFill/>
        </p:spPr>
      </p:pic>
      <p:pic>
        <p:nvPicPr>
          <p:cNvPr id="17426" name="Picture 18" descr="Sony VAIO VPCEA36FG Laptop"/>
          <p:cNvPicPr>
            <a:picLocks noChangeAspect="1" noChangeArrowheads="1"/>
          </p:cNvPicPr>
          <p:nvPr/>
        </p:nvPicPr>
        <p:blipFill>
          <a:blip r:embed="rId9"/>
          <a:srcRect l="5333" t="16000" r="6667" b="20000"/>
          <a:stretch>
            <a:fillRect/>
          </a:stretch>
        </p:blipFill>
        <p:spPr bwMode="auto">
          <a:xfrm>
            <a:off x="6019800" y="4114800"/>
            <a:ext cx="2209800" cy="1607127"/>
          </a:xfrm>
          <a:prstGeom prst="rect">
            <a:avLst/>
          </a:prstGeom>
          <a:noFill/>
        </p:spPr>
      </p:pic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2667000" y="3124200"/>
            <a:ext cx="3962400" cy="609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en-US" i="1" dirty="0" smtClean="0"/>
              <a:t>What media are used?</a:t>
            </a:r>
            <a:endParaRPr lang="en-U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7200" y="274638"/>
            <a:ext cx="2971800" cy="563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VISUALS AIDS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29</a:t>
            </a:fld>
            <a:endParaRPr lang="th-TH" dirty="0"/>
          </a:p>
        </p:txBody>
      </p:sp>
      <p:pic>
        <p:nvPicPr>
          <p:cNvPr id="60418" name="Picture 2" descr="http://www.educationalav.ltd.uk/product_images/d/185/SB__41311_zoom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838201"/>
            <a:ext cx="1828800" cy="261980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48000" y="228600"/>
            <a:ext cx="2971800" cy="56356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VISUALS AIDS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286000" y="2895600"/>
            <a:ext cx="4572000" cy="533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possible equipments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0420" name="Picture 4" descr="http://www.paradigmautomation.com/images/marker-erase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914400"/>
            <a:ext cx="1666875" cy="1428750"/>
          </a:xfrm>
          <a:prstGeom prst="rect">
            <a:avLst/>
          </a:prstGeom>
          <a:noFill/>
        </p:spPr>
      </p:pic>
      <p:pic>
        <p:nvPicPr>
          <p:cNvPr id="60422" name="Picture 6" descr="http://images.izideal.com/img/product/6499950/l/uk/genius-media-pointer-presentation-tool.jpeg"/>
          <p:cNvPicPr>
            <a:picLocks noChangeAspect="1" noChangeArrowheads="1"/>
          </p:cNvPicPr>
          <p:nvPr/>
        </p:nvPicPr>
        <p:blipFill>
          <a:blip r:embed="rId4"/>
          <a:srcRect l="1333" t="20000" b="18667"/>
          <a:stretch>
            <a:fillRect/>
          </a:stretch>
        </p:blipFill>
        <p:spPr bwMode="auto">
          <a:xfrm>
            <a:off x="4267200" y="1066800"/>
            <a:ext cx="2590800" cy="1610497"/>
          </a:xfrm>
          <a:prstGeom prst="rect">
            <a:avLst/>
          </a:prstGeom>
          <a:noFill/>
        </p:spPr>
      </p:pic>
      <p:pic>
        <p:nvPicPr>
          <p:cNvPr id="60424" name="Picture 8" descr="http://w34.indonetwork.co.id/pdimage/47/351447_ohp-dynami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934200" y="685800"/>
            <a:ext cx="1933575" cy="2735081"/>
          </a:xfrm>
          <a:prstGeom prst="rect">
            <a:avLst/>
          </a:prstGeom>
          <a:noFill/>
        </p:spPr>
      </p:pic>
      <p:pic>
        <p:nvPicPr>
          <p:cNvPr id="60426" name="Picture 10" descr="http://www.gadgets-reviews.com/uimg_new/19/sm58-12282446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733800"/>
            <a:ext cx="1600200" cy="1600201"/>
          </a:xfrm>
          <a:prstGeom prst="rect">
            <a:avLst/>
          </a:prstGeom>
          <a:noFill/>
        </p:spPr>
      </p:pic>
      <p:pic>
        <p:nvPicPr>
          <p:cNvPr id="60430" name="Picture 14" descr="http://image.made-in-china.com/2f0j00SBKtMrZIgEVQ/Podium-Lecture-Desk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33800" y="4114800"/>
            <a:ext cx="1432973" cy="1939291"/>
          </a:xfrm>
          <a:prstGeom prst="rect">
            <a:avLst/>
          </a:prstGeom>
          <a:noFill/>
        </p:spPr>
      </p:pic>
      <p:pic>
        <p:nvPicPr>
          <p:cNvPr id="60432" name="Picture 16" descr="http://www.dosthana.com/sites/default/files/images/Panasonic-Viera-TX-32LXD70-LCD-TV(1)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39000" y="3581400"/>
            <a:ext cx="1676400" cy="1676400"/>
          </a:xfrm>
          <a:prstGeom prst="rect">
            <a:avLst/>
          </a:prstGeom>
          <a:noFill/>
        </p:spPr>
      </p:pic>
      <p:pic>
        <p:nvPicPr>
          <p:cNvPr id="60434" name="Picture 18" descr="http://www.pma-show.com/news_images/000094_sony_sr_300_camcorder.jpg"/>
          <p:cNvPicPr>
            <a:picLocks noChangeAspect="1" noChangeArrowheads="1"/>
          </p:cNvPicPr>
          <p:nvPr/>
        </p:nvPicPr>
        <p:blipFill>
          <a:blip r:embed="rId9"/>
          <a:srcRect l="3433" t="5479" r="3863" b="6849"/>
          <a:stretch>
            <a:fillRect/>
          </a:stretch>
        </p:blipFill>
        <p:spPr bwMode="auto">
          <a:xfrm>
            <a:off x="5410200" y="4648200"/>
            <a:ext cx="1800225" cy="1066800"/>
          </a:xfrm>
          <a:prstGeom prst="rect">
            <a:avLst/>
          </a:prstGeom>
          <a:noFill/>
        </p:spPr>
      </p:pic>
      <p:pic>
        <p:nvPicPr>
          <p:cNvPr id="18" name="Picture 20" descr="http://www.helloheadline.com/userfiles/image/largeformat/flip-chart.jpg"/>
          <p:cNvPicPr>
            <a:picLocks noChangeAspect="1" noChangeArrowheads="1"/>
          </p:cNvPicPr>
          <p:nvPr/>
        </p:nvPicPr>
        <p:blipFill>
          <a:blip r:embed="rId10"/>
          <a:srcRect l="15094" t="3865" r="6415" b="5314"/>
          <a:stretch>
            <a:fillRect/>
          </a:stretch>
        </p:blipFill>
        <p:spPr bwMode="auto">
          <a:xfrm>
            <a:off x="1828800" y="4191000"/>
            <a:ext cx="1295400" cy="23416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60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10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10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76200"/>
            <a:ext cx="57912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600" b="1" dirty="0" smtClean="0"/>
              <a:t>1</a:t>
            </a:r>
            <a:r>
              <a:rPr lang="en-GB" sz="3600" b="1" dirty="0"/>
              <a:t>. PREPARATION AND PLANNING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14400"/>
            <a:ext cx="6400800" cy="5334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b="1" i="1" dirty="0" smtClean="0"/>
              <a:t>Essential preparation &amp; planning checklist</a:t>
            </a:r>
            <a:endParaRPr lang="en-US" sz="2800" i="1" dirty="0"/>
          </a:p>
          <a:p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533400" y="1676400"/>
          <a:ext cx="83058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83161"/>
                <a:gridCol w="1922639"/>
              </a:tblGrid>
              <a:tr h="45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ngsana New"/>
                        </a:rPr>
                        <a:t>Questions to ask yourself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ngsana New"/>
                        </a:rPr>
                        <a:t>My ideas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1187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11878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19661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533400" y="2133600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latin typeface="Times New Roman"/>
                <a:ea typeface="Times New Roman"/>
                <a:cs typeface="Angsana New"/>
              </a:rPr>
              <a:t>Objective 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u="sng" dirty="0" smtClean="0">
                <a:latin typeface="Times New Roman"/>
                <a:ea typeface="Times New Roman"/>
                <a:cs typeface="Angsana New"/>
              </a:rPr>
              <a:t>Why</a:t>
            </a: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 am I making this presentation?</a:t>
            </a:r>
          </a:p>
          <a:p>
            <a:pPr>
              <a:spcAft>
                <a:spcPts val="0"/>
              </a:spcAft>
            </a:pP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Your objective should be clear in your mind. </a:t>
            </a:r>
            <a:endParaRPr lang="en-US" sz="2400" dirty="0"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295471"/>
            <a:ext cx="647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latin typeface="Times New Roman"/>
                <a:ea typeface="Times New Roman"/>
                <a:cs typeface="Angsana New"/>
              </a:rPr>
              <a:t>Audience 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u="sng" dirty="0" smtClean="0">
                <a:latin typeface="Times New Roman"/>
                <a:ea typeface="Times New Roman"/>
                <a:cs typeface="Angsana New"/>
              </a:rPr>
              <a:t>Who</a:t>
            </a: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 am I making this presentation to?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How many people?</a:t>
            </a:r>
            <a:r>
              <a:rPr lang="en-GB" sz="2400" dirty="0" smtClean="0">
                <a:latin typeface="Times New Roman"/>
                <a:ea typeface="Times New Roman"/>
                <a:cs typeface="Angsana New"/>
              </a:rPr>
              <a:t> </a:t>
            </a:r>
            <a:endParaRPr lang="en-US" sz="2400" dirty="0"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572000"/>
            <a:ext cx="6477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2400" b="1" dirty="0" smtClean="0">
                <a:latin typeface="Times New Roman"/>
                <a:ea typeface="Times New Roman"/>
                <a:cs typeface="Angsana New"/>
              </a:rPr>
              <a:t>Venue 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u="sng" dirty="0" smtClean="0">
                <a:latin typeface="Times New Roman"/>
                <a:ea typeface="Times New Roman"/>
                <a:cs typeface="Angsana New"/>
              </a:rPr>
              <a:t>Where</a:t>
            </a: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 am I making this presentation?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A small meeting-room or a large conference hall? 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Facilities and equipment? 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Seating arrangements?</a:t>
            </a:r>
            <a:endParaRPr lang="en-US" sz="2400" dirty="0">
              <a:latin typeface="Times New Roman"/>
              <a:ea typeface="Times New Roman"/>
              <a:cs typeface="Angsana New"/>
            </a:endParaRPr>
          </a:p>
        </p:txBody>
      </p:sp>
      <p:pic>
        <p:nvPicPr>
          <p:cNvPr id="14" name="Picture 13" descr="1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9000" y="2057400"/>
            <a:ext cx="952500" cy="1143000"/>
          </a:xfrm>
          <a:prstGeom prst="rect">
            <a:avLst/>
          </a:prstGeom>
        </p:spPr>
      </p:pic>
      <p:pic>
        <p:nvPicPr>
          <p:cNvPr id="16" name="Picture 15" descr="18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1400" y="4800600"/>
            <a:ext cx="952500" cy="1143000"/>
          </a:xfrm>
          <a:prstGeom prst="rect">
            <a:avLst/>
          </a:prstGeom>
        </p:spPr>
      </p:pic>
      <p:pic>
        <p:nvPicPr>
          <p:cNvPr id="17" name="Picture 16" descr="myavatar17002156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3429000"/>
            <a:ext cx="857250" cy="85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371600"/>
            <a:ext cx="5791200" cy="53340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What should you put on a visual?</a:t>
            </a:r>
            <a:endParaRPr lang="en-U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276600" y="381000"/>
            <a:ext cx="2971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1981200" y="2286000"/>
            <a:ext cx="525780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key words		technical words</a:t>
            </a:r>
          </a:p>
          <a:p>
            <a:r>
              <a:rPr lang="en-US" dirty="0" smtClean="0"/>
              <a:t>lists			examples</a:t>
            </a:r>
          </a:p>
          <a:p>
            <a:r>
              <a:rPr lang="en-US" dirty="0" smtClean="0"/>
              <a:t>diagrams		charts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30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14338" name="Picture 2" descr="http://www.verticalmeasures.com/wordpress/wp-content/uploads/2010/04/keywords-1.jpg"/>
          <p:cNvPicPr>
            <a:picLocks noChangeAspect="1" noChangeArrowheads="1"/>
          </p:cNvPicPr>
          <p:nvPr/>
        </p:nvPicPr>
        <p:blipFill>
          <a:blip r:embed="rId2"/>
          <a:srcRect l="6877" t="5112" r="12894" b="7987"/>
          <a:stretch>
            <a:fillRect/>
          </a:stretch>
        </p:blipFill>
        <p:spPr bwMode="auto">
          <a:xfrm>
            <a:off x="3810000" y="4267200"/>
            <a:ext cx="1524000" cy="1480457"/>
          </a:xfrm>
          <a:prstGeom prst="rect">
            <a:avLst/>
          </a:prstGeom>
          <a:noFill/>
        </p:spPr>
      </p:pic>
      <p:pic>
        <p:nvPicPr>
          <p:cNvPr id="14340" name="Picture 4" descr="http://phatcharanun456.files.wordpress.com/2011/07/original_100001.jpg"/>
          <p:cNvPicPr>
            <a:picLocks noChangeAspect="1" noChangeArrowheads="1"/>
          </p:cNvPicPr>
          <p:nvPr/>
        </p:nvPicPr>
        <p:blipFill>
          <a:blip r:embed="rId3"/>
          <a:srcRect l="29000" t="28047" r="10000" b="9182"/>
          <a:stretch>
            <a:fillRect/>
          </a:stretch>
        </p:blipFill>
        <p:spPr bwMode="auto">
          <a:xfrm>
            <a:off x="609600" y="4038600"/>
            <a:ext cx="2373549" cy="1828800"/>
          </a:xfrm>
          <a:prstGeom prst="rect">
            <a:avLst/>
          </a:prstGeom>
          <a:noFill/>
        </p:spPr>
      </p:pic>
      <p:pic>
        <p:nvPicPr>
          <p:cNvPr id="14342" name="Picture 6" descr="http://www.sliderocket.com/_media/blog_char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0" y="3962400"/>
            <a:ext cx="2489200" cy="18669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0" y="304800"/>
            <a:ext cx="3657600" cy="5334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Types of graph/chart</a:t>
            </a:r>
            <a:endParaRPr lang="th-TH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31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13314" name="Picture 2" descr="http://www.callingallgeeks.org/wp-content/uploads/2011/08/Google-Image-Chart-Editor-2.jpg"/>
          <p:cNvPicPr>
            <a:picLocks noChangeAspect="1" noChangeArrowheads="1"/>
          </p:cNvPicPr>
          <p:nvPr/>
        </p:nvPicPr>
        <p:blipFill>
          <a:blip r:embed="rId2"/>
          <a:srcRect t="5284"/>
          <a:stretch>
            <a:fillRect/>
          </a:stretch>
        </p:blipFill>
        <p:spPr bwMode="auto">
          <a:xfrm>
            <a:off x="609600" y="914400"/>
            <a:ext cx="7848600" cy="55722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305800" cy="5562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sz="3800" b="1" i="1" dirty="0" smtClean="0"/>
              <a:t>Why we need visuals?</a:t>
            </a:r>
          </a:p>
          <a:p>
            <a:pPr lvl="0"/>
            <a:r>
              <a:rPr lang="en-US" dirty="0" smtClean="0"/>
              <a:t>to focus audience's attention</a:t>
            </a:r>
          </a:p>
          <a:p>
            <a:pPr lvl="0"/>
            <a:r>
              <a:rPr lang="en-US" dirty="0" smtClean="0"/>
              <a:t>to illustrate points easier to understand in visual form   but difficult in verbal form(e.g. statistics)</a:t>
            </a:r>
          </a:p>
          <a:p>
            <a:pPr lvl="0"/>
            <a:r>
              <a:rPr lang="en-US" dirty="0" smtClean="0"/>
              <a:t>to reinforce ideas</a:t>
            </a:r>
          </a:p>
          <a:p>
            <a:pPr lvl="0"/>
            <a:r>
              <a:rPr lang="en-US" dirty="0" smtClean="0"/>
              <a:t>to change focus from aural/oral to visual</a:t>
            </a:r>
          </a:p>
          <a:p>
            <a:pPr lvl="0"/>
            <a:r>
              <a:rPr lang="en-US" dirty="0" smtClean="0"/>
              <a:t>to involve &amp; motivate audience</a:t>
            </a:r>
          </a:p>
          <a:p>
            <a:pPr lvl="0"/>
            <a:r>
              <a:rPr lang="en-US" dirty="0" smtClean="0"/>
              <a:t>to involve all senses</a:t>
            </a:r>
          </a:p>
          <a:p>
            <a:pPr lvl="0"/>
            <a:r>
              <a:rPr lang="en-US" dirty="0" smtClean="0"/>
              <a:t>to serve as logical proof</a:t>
            </a:r>
          </a:p>
          <a:p>
            <a:pPr lvl="0"/>
            <a:r>
              <a:rPr lang="en-US" dirty="0" smtClean="0"/>
              <a:t>to save time and avoid putting information on board</a:t>
            </a:r>
          </a:p>
          <a:p>
            <a:pPr lvl="0"/>
            <a:r>
              <a:rPr lang="en-US" dirty="0" smtClean="0"/>
              <a:t>to avoid turning your back to audience when writing on board</a:t>
            </a:r>
          </a:p>
          <a:p>
            <a:pPr lvl="0"/>
            <a:r>
              <a:rPr lang="en-US" dirty="0" smtClean="0"/>
              <a:t>to help speaker</a:t>
            </a:r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19400" y="304800"/>
            <a:ext cx="2971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32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35052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Text to put on a visual</a:t>
            </a:r>
          </a:p>
          <a:p>
            <a:pPr lvl="0"/>
            <a:r>
              <a:rPr lang="en-US" dirty="0" smtClean="0"/>
              <a:t>name, institution/company and logo, date, title of presentation. </a:t>
            </a:r>
          </a:p>
          <a:p>
            <a:pPr lvl="0"/>
            <a:r>
              <a:rPr lang="en-US" dirty="0" smtClean="0"/>
              <a:t>full sentences are not to be used, unless a quote is given, give round figures</a:t>
            </a:r>
          </a:p>
          <a:p>
            <a:pPr lvl="0"/>
            <a:r>
              <a:rPr lang="en-US" dirty="0" smtClean="0"/>
              <a:t>N.B. keep text to a minimum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2971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33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8" name="Picture 7" descr="cmu_logo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228600"/>
            <a:ext cx="990600" cy="990600"/>
          </a:xfrm>
          <a:prstGeom prst="rect">
            <a:avLst/>
          </a:prstGeom>
        </p:spPr>
      </p:pic>
      <p:pic>
        <p:nvPicPr>
          <p:cNvPr id="9" name="Picture 8" descr="log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4114800"/>
            <a:ext cx="2476500" cy="2466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b="1" i="1" dirty="0" smtClean="0">
                <a:solidFill>
                  <a:srgbClr val="3558EB"/>
                </a:solidFill>
              </a:rPr>
              <a:t>Size, layout, font and size, colors</a:t>
            </a:r>
            <a:endParaRPr lang="en-US" b="1" dirty="0" smtClean="0">
              <a:solidFill>
                <a:srgbClr val="3558EB"/>
              </a:solidFill>
            </a:endParaRPr>
          </a:p>
          <a:p>
            <a:pPr lvl="0"/>
            <a:r>
              <a:rPr lang="en-US" dirty="0" smtClean="0"/>
              <a:t>keep text to a minimum</a:t>
            </a:r>
          </a:p>
          <a:p>
            <a:pPr lvl="0"/>
            <a:r>
              <a:rPr lang="en-US" dirty="0" smtClean="0"/>
              <a:t>Size - A4</a:t>
            </a:r>
          </a:p>
          <a:p>
            <a:pPr lvl="0"/>
            <a:r>
              <a:rPr lang="en-US" dirty="0" smtClean="0"/>
              <a:t>Layout should be pleasant and easy to read: horizontal/landscape layout is</a:t>
            </a:r>
            <a:r>
              <a:rPr lang="en-GB" dirty="0" smtClean="0"/>
              <a:t> preferable.</a:t>
            </a:r>
            <a:endParaRPr lang="en-US" dirty="0" smtClean="0"/>
          </a:p>
          <a:p>
            <a:pPr lvl="0"/>
            <a:r>
              <a:rPr lang="en-GB" dirty="0" smtClean="0"/>
              <a:t>Font size -</a:t>
            </a:r>
            <a:r>
              <a:rPr lang="en-US" dirty="0" smtClean="0"/>
              <a:t> 20 / &gt; depending on room size</a:t>
            </a:r>
            <a:r>
              <a:rPr lang="en-US" dirty="0" smtClean="0">
                <a:solidFill>
                  <a:srgbClr val="3558EB"/>
                </a:solidFill>
              </a:rPr>
              <a:t> (</a:t>
            </a:r>
            <a:r>
              <a:rPr lang="en-US" i="1" dirty="0" smtClean="0">
                <a:solidFill>
                  <a:srgbClr val="3558EB"/>
                </a:solidFill>
              </a:rPr>
              <a:t>A good idea is to use different sizes for different types of text</a:t>
            </a:r>
            <a:r>
              <a:rPr lang="en-US" dirty="0" smtClean="0"/>
              <a:t>: i.e. 20 for main headings, </a:t>
            </a:r>
            <a:r>
              <a:rPr lang="en-US" sz="2800" dirty="0" smtClean="0"/>
              <a:t>16 for subheadings</a:t>
            </a:r>
            <a:r>
              <a:rPr lang="en-US" dirty="0" smtClean="0"/>
              <a:t>, </a:t>
            </a:r>
            <a:r>
              <a:rPr lang="en-US" sz="2600" dirty="0" smtClean="0"/>
              <a:t>14 for other text)</a:t>
            </a:r>
          </a:p>
          <a:p>
            <a:pPr lvl="0"/>
            <a:r>
              <a:rPr lang="en-GB" dirty="0" smtClean="0"/>
              <a:t>Use </a:t>
            </a:r>
            <a:r>
              <a:rPr lang="en-US" dirty="0" smtClean="0"/>
              <a:t> CAPITAL LETTERS, </a:t>
            </a:r>
            <a:r>
              <a:rPr lang="en-US" b="1" dirty="0" smtClean="0"/>
              <a:t>bold face</a:t>
            </a:r>
            <a:r>
              <a:rPr lang="en-US" dirty="0" smtClean="0"/>
              <a:t>, </a:t>
            </a:r>
            <a:r>
              <a:rPr lang="en-US" i="1" dirty="0" smtClean="0"/>
              <a:t>italics</a:t>
            </a:r>
            <a:r>
              <a:rPr lang="en-US" dirty="0" smtClean="0"/>
              <a:t>, </a:t>
            </a:r>
            <a:r>
              <a:rPr lang="en-US" u="sng" dirty="0" smtClean="0"/>
              <a:t>underlining</a:t>
            </a:r>
            <a:r>
              <a:rPr lang="en-US" dirty="0" smtClean="0"/>
              <a:t>, reverse (white on black) or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shading to highlight</a:t>
            </a:r>
            <a:r>
              <a:rPr lang="en-US" dirty="0" smtClean="0"/>
              <a:t>.</a:t>
            </a:r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971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7010400" y="5029200"/>
            <a:ext cx="1371600" cy="457200"/>
          </a:xfrm>
          <a:prstGeom prst="roundRect">
            <a:avLst/>
          </a:prstGeom>
          <a:solidFill>
            <a:srgbClr val="FFC000">
              <a:alpha val="4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6" name="Rounded Rectangle 5"/>
          <p:cNvSpPr/>
          <p:nvPr/>
        </p:nvSpPr>
        <p:spPr>
          <a:xfrm>
            <a:off x="762000" y="5410200"/>
            <a:ext cx="2057400" cy="457200"/>
          </a:xfrm>
          <a:prstGeom prst="roundRect">
            <a:avLst/>
          </a:prstGeom>
          <a:solidFill>
            <a:srgbClr val="FFC000">
              <a:alpha val="4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34</a:t>
            </a:fld>
            <a:endParaRPr lang="th-TH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9" name="Picture 8" descr="lookitup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81000"/>
            <a:ext cx="471488" cy="471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5410200" cy="563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General and miscellaneous tips.</a:t>
            </a:r>
            <a:endParaRPr lang="en-U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122238"/>
            <a:ext cx="2971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600200"/>
            <a:ext cx="86106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sz="2600" i="1" dirty="0" smtClean="0"/>
              <a:t>- </a:t>
            </a:r>
            <a:r>
              <a:rPr lang="en-US" sz="3000" i="1" dirty="0" smtClean="0"/>
              <a:t>Have slides ready and in order.</a:t>
            </a:r>
          </a:p>
          <a:p>
            <a:pPr lvl="0"/>
            <a:r>
              <a:rPr lang="en-US" sz="3000" i="1" dirty="0" smtClean="0"/>
              <a:t>- Check to see if device is working &amp; in focus.</a:t>
            </a:r>
          </a:p>
          <a:p>
            <a:pPr lvl="0"/>
            <a:r>
              <a:rPr lang="en-US" sz="3000" i="1" dirty="0" smtClean="0"/>
              <a:t>- Test visual to see if people at the back can see it.</a:t>
            </a:r>
          </a:p>
          <a:p>
            <a:pPr lvl="0"/>
            <a:r>
              <a:rPr lang="en-US" sz="3000" i="1" dirty="0" smtClean="0"/>
              <a:t>- Stand to side of screen &amp; face audience.</a:t>
            </a:r>
          </a:p>
          <a:p>
            <a:pPr lvl="0"/>
            <a:r>
              <a:rPr lang="en-US" sz="3000" i="1" dirty="0" smtClean="0"/>
              <a:t>- Mask to reveal only what you want audience to see.</a:t>
            </a:r>
          </a:p>
          <a:p>
            <a:pPr lvl="0">
              <a:buFontTx/>
              <a:buChar char="-"/>
            </a:pPr>
            <a:r>
              <a:rPr lang="en-US" sz="3000" i="1" dirty="0" smtClean="0"/>
              <a:t>Use pointer or pen to draw attention to specific point.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35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8" name="Picture 7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953000"/>
            <a:ext cx="1524000" cy="777240"/>
          </a:xfrm>
          <a:prstGeom prst="rect">
            <a:avLst/>
          </a:prstGeom>
        </p:spPr>
      </p:pic>
      <p:pic>
        <p:nvPicPr>
          <p:cNvPr id="9" name="Picture 8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953000"/>
            <a:ext cx="1524000" cy="777240"/>
          </a:xfrm>
          <a:prstGeom prst="rect">
            <a:avLst/>
          </a:prstGeom>
        </p:spPr>
      </p:pic>
      <p:pic>
        <p:nvPicPr>
          <p:cNvPr id="10" name="Picture 9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953000"/>
            <a:ext cx="1524000" cy="777240"/>
          </a:xfrm>
          <a:prstGeom prst="rect">
            <a:avLst/>
          </a:prstGeom>
        </p:spPr>
      </p:pic>
      <p:pic>
        <p:nvPicPr>
          <p:cNvPr id="11" name="Picture 10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953000"/>
            <a:ext cx="1524000" cy="777240"/>
          </a:xfrm>
          <a:prstGeom prst="rect">
            <a:avLst/>
          </a:prstGeom>
        </p:spPr>
      </p:pic>
      <p:pic>
        <p:nvPicPr>
          <p:cNvPr id="12" name="Picture 11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953000"/>
            <a:ext cx="1524000" cy="777240"/>
          </a:xfrm>
          <a:prstGeom prst="rect">
            <a:avLst/>
          </a:prstGeom>
        </p:spPr>
      </p:pic>
      <p:pic>
        <p:nvPicPr>
          <p:cNvPr id="13" name="Picture 12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953000"/>
            <a:ext cx="1524000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5410200" cy="563563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i="1" dirty="0" smtClean="0"/>
              <a:t>General and miscellaneous tips.</a:t>
            </a:r>
            <a:endParaRPr lang="en-US" dirty="0" smtClean="0"/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2971800" cy="563562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en-US" sz="3200" b="1" dirty="0" smtClean="0"/>
              <a:t/>
            </a:r>
            <a:br>
              <a:rPr lang="en-US" sz="3200" b="1" dirty="0" smtClean="0"/>
            </a:br>
            <a:r>
              <a:rPr lang="en-US" sz="3200" b="1" dirty="0" smtClean="0"/>
              <a:t>5. VISUALS AIDS</a:t>
            </a:r>
            <a:r>
              <a:rPr lang="en-US" sz="3200" dirty="0" smtClean="0"/>
              <a:t/>
            </a:r>
            <a:br>
              <a:rPr lang="en-US" sz="3200" dirty="0" smtClean="0"/>
            </a:br>
            <a:endParaRPr lang="th-TH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28801"/>
            <a:ext cx="8610600" cy="286232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>
              <a:buFontTx/>
              <a:buChar char="-"/>
            </a:pPr>
            <a:r>
              <a:rPr lang="en-US" sz="3000" i="1" dirty="0" smtClean="0"/>
              <a:t>Visuals should be adjusted to audience &amp; supplement spoken message.</a:t>
            </a:r>
          </a:p>
          <a:p>
            <a:pPr lvl="0">
              <a:buFontTx/>
              <a:buChar char="-"/>
            </a:pPr>
            <a:r>
              <a:rPr lang="en-US" sz="3000" i="1" dirty="0" smtClean="0"/>
              <a:t>Large enough for everyone to see</a:t>
            </a:r>
            <a:r>
              <a:rPr lang="en-US" sz="2000" i="1" dirty="0" smtClean="0"/>
              <a:t>.(Good idea to give out copy)</a:t>
            </a:r>
          </a:p>
          <a:p>
            <a:pPr lvl="0">
              <a:buFontTx/>
              <a:buChar char="-"/>
            </a:pPr>
            <a:r>
              <a:rPr lang="en-US" sz="3000" i="1" dirty="0" smtClean="0"/>
              <a:t>Do not display too much information, too many colors or typefaces.</a:t>
            </a:r>
          </a:p>
          <a:p>
            <a:pPr lvl="0">
              <a:buFontTx/>
              <a:buChar char="-"/>
            </a:pPr>
            <a:r>
              <a:rPr lang="en-US" sz="3000" i="1" dirty="0" smtClean="0"/>
              <a:t>Check spelling mistakes or grammatical errors</a:t>
            </a:r>
            <a:endParaRPr lang="en-US" sz="30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36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8" name="Picture 7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4953000"/>
            <a:ext cx="1524000" cy="777240"/>
          </a:xfrm>
          <a:prstGeom prst="rect">
            <a:avLst/>
          </a:prstGeom>
        </p:spPr>
      </p:pic>
      <p:pic>
        <p:nvPicPr>
          <p:cNvPr id="9" name="Picture 8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953000"/>
            <a:ext cx="1524000" cy="777240"/>
          </a:xfrm>
          <a:prstGeom prst="rect">
            <a:avLst/>
          </a:prstGeom>
        </p:spPr>
      </p:pic>
      <p:pic>
        <p:nvPicPr>
          <p:cNvPr id="10" name="Picture 9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953000"/>
            <a:ext cx="1524000" cy="777240"/>
          </a:xfrm>
          <a:prstGeom prst="rect">
            <a:avLst/>
          </a:prstGeom>
        </p:spPr>
      </p:pic>
      <p:pic>
        <p:nvPicPr>
          <p:cNvPr id="11" name="Picture 10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200" y="4953000"/>
            <a:ext cx="1524000" cy="777240"/>
          </a:xfrm>
          <a:prstGeom prst="rect">
            <a:avLst/>
          </a:prstGeom>
        </p:spPr>
      </p:pic>
      <p:pic>
        <p:nvPicPr>
          <p:cNvPr id="12" name="Picture 11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4953000"/>
            <a:ext cx="1524000" cy="777240"/>
          </a:xfrm>
          <a:prstGeom prst="rect">
            <a:avLst/>
          </a:prstGeom>
        </p:spPr>
      </p:pic>
      <p:pic>
        <p:nvPicPr>
          <p:cNvPr id="13" name="Picture 12" descr="ooyporn8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4953000"/>
            <a:ext cx="1524000" cy="777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3581400" cy="563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6. BODY LANGUAGE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200" y="1219200"/>
            <a:ext cx="4038600" cy="609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i="1" dirty="0" smtClean="0"/>
              <a:t>"Be natural and relax!"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2057400"/>
            <a:ext cx="3810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What is body language?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2819400"/>
            <a:ext cx="6705600" cy="95410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Eye contact, facial expressions, posture, movements, gestures</a:t>
            </a:r>
            <a:endParaRPr lang="th-TH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3886200"/>
            <a:ext cx="25908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i="1" dirty="0" smtClean="0"/>
              <a:t>Why is it useful?</a:t>
            </a:r>
            <a:endParaRPr lang="th-TH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4572000"/>
            <a:ext cx="6705600" cy="18158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US" dirty="0" smtClean="0"/>
              <a:t>to clarify meaning; it is very visual</a:t>
            </a:r>
          </a:p>
          <a:p>
            <a:pPr lvl="0"/>
            <a:r>
              <a:rPr lang="en-US" dirty="0" smtClean="0"/>
              <a:t>to vent nervousness</a:t>
            </a:r>
          </a:p>
          <a:p>
            <a:pPr lvl="0"/>
            <a:r>
              <a:rPr lang="en-US" dirty="0" smtClean="0"/>
              <a:t>to maintain interest</a:t>
            </a:r>
          </a:p>
          <a:p>
            <a:pPr lvl="0"/>
            <a:r>
              <a:rPr lang="en-US" dirty="0" smtClean="0"/>
              <a:t>to emphasize and regulate </a:t>
            </a:r>
            <a:endParaRPr lang="th-TH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37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11" name="Picture 10" descr="anim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124200"/>
            <a:ext cx="704850" cy="914400"/>
          </a:xfrm>
          <a:prstGeom prst="rect">
            <a:avLst/>
          </a:prstGeom>
        </p:spPr>
      </p:pic>
      <p:pic>
        <p:nvPicPr>
          <p:cNvPr id="12" name="Picture 11" descr="116204132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4648200"/>
            <a:ext cx="476250" cy="476250"/>
          </a:xfrm>
          <a:prstGeom prst="rect">
            <a:avLst/>
          </a:prstGeom>
        </p:spPr>
      </p:pic>
      <p:pic>
        <p:nvPicPr>
          <p:cNvPr id="13" name="Picture 12" descr="1162041737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5029200"/>
            <a:ext cx="457200" cy="457200"/>
          </a:xfrm>
          <a:prstGeom prst="rect">
            <a:avLst/>
          </a:prstGeom>
        </p:spPr>
      </p:pic>
      <p:pic>
        <p:nvPicPr>
          <p:cNvPr id="14" name="Picture 13" descr="116204180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5867400"/>
            <a:ext cx="476250" cy="476250"/>
          </a:xfrm>
          <a:prstGeom prst="rect">
            <a:avLst/>
          </a:prstGeom>
        </p:spPr>
      </p:pic>
      <p:pic>
        <p:nvPicPr>
          <p:cNvPr id="16" name="Picture 15" descr="1162043787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14800" y="5486400"/>
            <a:ext cx="476250" cy="4762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4" grpId="0" animBg="1"/>
      <p:bldP spid="5" grpId="0" animBg="1"/>
      <p:bldP spid="6" grpId="0" animBg="1"/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4114800" cy="5334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en-US" sz="2800" i="1" dirty="0" smtClean="0"/>
              <a:t>Positive body language</a:t>
            </a:r>
            <a:endParaRPr lang="en-US" sz="2800" dirty="0" smtClean="0"/>
          </a:p>
          <a:p>
            <a:pPr algn="ctr"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3581400" cy="56356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6. BODY LANGUAGE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057400"/>
            <a:ext cx="3657600" cy="25545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/>
              <a:t>eye contact</a:t>
            </a:r>
          </a:p>
          <a:p>
            <a:pPr lvl="0" algn="ctr"/>
            <a:r>
              <a:rPr lang="en-US" sz="3200" b="1" dirty="0" smtClean="0"/>
              <a:t>facial expressions </a:t>
            </a:r>
          </a:p>
          <a:p>
            <a:pPr lvl="0" algn="ctr"/>
            <a:r>
              <a:rPr lang="en-US" sz="3200" b="1" dirty="0" smtClean="0"/>
              <a:t>posture</a:t>
            </a:r>
          </a:p>
          <a:p>
            <a:pPr lvl="0" algn="ctr"/>
            <a:r>
              <a:rPr lang="en-US" sz="3200" b="1" dirty="0" smtClean="0"/>
              <a:t>movement </a:t>
            </a:r>
          </a:p>
          <a:p>
            <a:pPr lvl="0" algn="ctr"/>
            <a:r>
              <a:rPr lang="en-US" sz="3200" b="1" dirty="0" smtClean="0"/>
              <a:t>gesture</a:t>
            </a:r>
            <a:endParaRPr lang="th-TH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1143000"/>
            <a:ext cx="4114800" cy="5334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5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Negative body language</a:t>
            </a:r>
            <a:endParaRPr kumimoji="0" lang="en-US" sz="3500" b="0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492875"/>
            <a:ext cx="2133600" cy="365125"/>
          </a:xfrm>
        </p:spPr>
        <p:txBody>
          <a:bodyPr/>
          <a:lstStyle/>
          <a:p>
            <a:fld id="{9611E557-17BA-4961-8986-83AA31ACA1F0}" type="slidenum">
              <a:rPr lang="th-TH" smtClean="0"/>
              <a:pPr/>
              <a:t>38</a:t>
            </a:fld>
            <a:endParaRPr lang="th-TH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10" name="Picture 9" descr="sunflower f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" y="4953000"/>
            <a:ext cx="1428750" cy="952500"/>
          </a:xfrm>
          <a:prstGeom prst="rect">
            <a:avLst/>
          </a:prstGeom>
        </p:spPr>
      </p:pic>
      <p:pic>
        <p:nvPicPr>
          <p:cNvPr id="11" name="Picture 10" descr="sunflower f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4953000"/>
            <a:ext cx="1428750" cy="952500"/>
          </a:xfrm>
          <a:prstGeom prst="rect">
            <a:avLst/>
          </a:prstGeom>
        </p:spPr>
      </p:pic>
      <p:pic>
        <p:nvPicPr>
          <p:cNvPr id="12" name="Picture 11" descr="sunflower f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0" y="4953000"/>
            <a:ext cx="1428750" cy="952500"/>
          </a:xfrm>
          <a:prstGeom prst="rect">
            <a:avLst/>
          </a:prstGeom>
        </p:spPr>
      </p:pic>
      <p:pic>
        <p:nvPicPr>
          <p:cNvPr id="13" name="Picture 12" descr="sunflower f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4850" y="4953000"/>
            <a:ext cx="1428750" cy="952500"/>
          </a:xfrm>
          <a:prstGeom prst="rect">
            <a:avLst/>
          </a:prstGeom>
        </p:spPr>
      </p:pic>
      <p:pic>
        <p:nvPicPr>
          <p:cNvPr id="14" name="Picture 13" descr="sunflower f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450" y="4953000"/>
            <a:ext cx="1428750" cy="952500"/>
          </a:xfrm>
          <a:prstGeom prst="rect">
            <a:avLst/>
          </a:prstGeom>
        </p:spPr>
      </p:pic>
      <p:pic>
        <p:nvPicPr>
          <p:cNvPr id="15" name="Picture 14" descr="sunflower fenc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50" y="4953000"/>
            <a:ext cx="1428750" cy="952500"/>
          </a:xfrm>
          <a:prstGeom prst="rect">
            <a:avLst/>
          </a:prstGeom>
        </p:spPr>
      </p:pic>
      <p:pic>
        <p:nvPicPr>
          <p:cNvPr id="16" name="Picture 15" descr="ladywink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7400" y="2133600"/>
            <a:ext cx="509588" cy="5473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uiExpand="1" build="p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304800"/>
            <a:ext cx="3124200" cy="563562"/>
          </a:xfrm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7. LANGUAGE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371600"/>
            <a:ext cx="3810000" cy="533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GB" b="1" i="1" dirty="0" smtClean="0"/>
              <a:t>Simplicity and Clarity</a:t>
            </a:r>
            <a:endParaRPr lang="th-TH" i="1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209800"/>
            <a:ext cx="8382000" cy="38472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en-GB" i="1" dirty="0" smtClean="0"/>
              <a:t>- use short words &amp; short sentences</a:t>
            </a:r>
            <a:endParaRPr lang="en-US" i="1" dirty="0" smtClean="0"/>
          </a:p>
          <a:p>
            <a:pPr lvl="0"/>
            <a:r>
              <a:rPr lang="en-GB" i="1" dirty="0" smtClean="0"/>
              <a:t>- do not use jargon, unless audience understands it</a:t>
            </a:r>
            <a:endParaRPr lang="en-US" i="1" dirty="0" smtClean="0"/>
          </a:p>
          <a:p>
            <a:pPr lvl="0"/>
            <a:r>
              <a:rPr lang="en-GB" i="1" dirty="0" smtClean="0"/>
              <a:t>- talk about concrete facts &gt; abstract ideas</a:t>
            </a:r>
            <a:endParaRPr lang="en-US" i="1" dirty="0" smtClean="0"/>
          </a:p>
          <a:p>
            <a:pPr lvl="0">
              <a:buFontTx/>
              <a:buChar char="-"/>
            </a:pPr>
            <a:r>
              <a:rPr lang="en-GB" i="1" dirty="0" smtClean="0"/>
              <a:t> use active verbs instead of passive verbs</a:t>
            </a:r>
          </a:p>
          <a:p>
            <a:pPr lvl="0"/>
            <a:endParaRPr lang="en-GB" i="1" dirty="0" smtClean="0"/>
          </a:p>
          <a:p>
            <a:r>
              <a:rPr lang="en-GB" sz="2400" u="sng" dirty="0" smtClean="0"/>
              <a:t>Active</a:t>
            </a:r>
            <a:r>
              <a:rPr lang="en-GB" sz="2400" dirty="0" smtClean="0"/>
              <a:t> verbs </a:t>
            </a:r>
            <a:r>
              <a:rPr lang="en-GB" sz="2400" dirty="0" smtClean="0">
                <a:sym typeface="Wingdings" pitchFamily="2" charset="2"/>
              </a:rPr>
              <a:t></a:t>
            </a:r>
            <a:r>
              <a:rPr lang="en-GB" sz="2400" dirty="0" smtClean="0"/>
              <a:t> much easier to understand &amp; &gt; powerful. </a:t>
            </a:r>
            <a:endParaRPr lang="en-US" dirty="0" smtClean="0"/>
          </a:p>
          <a:p>
            <a:r>
              <a:rPr lang="en-GB" sz="2400" i="1" dirty="0" smtClean="0">
                <a:solidFill>
                  <a:srgbClr val="3558EB"/>
                </a:solidFill>
              </a:rPr>
              <a:t>Sentence 1</a:t>
            </a:r>
            <a:r>
              <a:rPr lang="en-GB" sz="2400" i="1" dirty="0" smtClean="0"/>
              <a:t>: Honda </a:t>
            </a:r>
            <a:r>
              <a:rPr lang="en-GB" sz="2400" b="1" i="1" u="sng" dirty="0" smtClean="0">
                <a:solidFill>
                  <a:srgbClr val="3558EB"/>
                </a:solidFill>
              </a:rPr>
              <a:t>sold</a:t>
            </a:r>
            <a:r>
              <a:rPr lang="en-GB" sz="2400" i="1" dirty="0" smtClean="0"/>
              <a:t> two million scooters last year.</a:t>
            </a:r>
            <a:endParaRPr lang="en-US" sz="2400" i="1" dirty="0" smtClean="0"/>
          </a:p>
          <a:p>
            <a:r>
              <a:rPr lang="en-GB" sz="2400" i="1" dirty="0" smtClean="0">
                <a:solidFill>
                  <a:srgbClr val="FF0000"/>
                </a:solidFill>
              </a:rPr>
              <a:t>Sentence 2</a:t>
            </a:r>
            <a:r>
              <a:rPr lang="en-GB" sz="2400" i="1" dirty="0" smtClean="0"/>
              <a:t>: Two million scooters </a:t>
            </a:r>
            <a:r>
              <a:rPr lang="en-GB" sz="2400" i="1" u="sng" dirty="0" smtClean="0">
                <a:solidFill>
                  <a:srgbClr val="FF0000"/>
                </a:solidFill>
              </a:rPr>
              <a:t>were sold </a:t>
            </a:r>
            <a:r>
              <a:rPr lang="en-GB" sz="2400" i="1" dirty="0" smtClean="0"/>
              <a:t>by Honda last year.</a:t>
            </a:r>
            <a:endParaRPr lang="en-US" i="1" dirty="0" smtClean="0"/>
          </a:p>
          <a:p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39</a:t>
            </a:fld>
            <a:endParaRPr lang="th-TH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English for presentation &amp; seminar</a:t>
            </a:r>
            <a:endParaRPr lang="th-TH" dirty="0"/>
          </a:p>
        </p:txBody>
      </p:sp>
      <p:pic>
        <p:nvPicPr>
          <p:cNvPr id="7" name="Picture 6" descr="icon_mini7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5486400"/>
            <a:ext cx="47625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uiExpan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57912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600" b="1" dirty="0" smtClean="0"/>
              <a:t>1</a:t>
            </a:r>
            <a:r>
              <a:rPr lang="en-GB" sz="3600" b="1" dirty="0"/>
              <a:t>. PREPARATION AND PLANNING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1189084"/>
          <a:ext cx="8534400" cy="45259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8844"/>
                <a:gridCol w="1975556"/>
              </a:tblGrid>
              <a:tr h="609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ngsana New"/>
                        </a:rPr>
                        <a:t>Questions to ask yourself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ngsana New"/>
                        </a:rPr>
                        <a:t>My ideas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16948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22214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4</a:t>
            </a:fld>
            <a:endParaRPr lang="th-TH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04800" y="1828800"/>
            <a:ext cx="6324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latin typeface="Times New Roman"/>
                <a:ea typeface="Times New Roman"/>
                <a:cs typeface="Angsana New"/>
              </a:rPr>
              <a:t>Time and length 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Angsana New"/>
              </a:rPr>
              <a:t>'</a:t>
            </a:r>
            <a:r>
              <a:rPr lang="en-GB" i="1" u="sng" dirty="0" smtClean="0">
                <a:latin typeface="Times New Roman"/>
                <a:ea typeface="Times New Roman"/>
                <a:cs typeface="Angsana New"/>
              </a:rPr>
              <a:t>When</a:t>
            </a:r>
            <a:r>
              <a:rPr lang="en-GB" i="1" dirty="0" smtClean="0">
                <a:latin typeface="Times New Roman"/>
                <a:ea typeface="Times New Roman"/>
                <a:cs typeface="Angsana New"/>
              </a:rPr>
              <a:t> am I making this presentation? 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Angsana New"/>
              </a:rPr>
              <a:t>How long will it be?</a:t>
            </a:r>
            <a:endParaRPr lang="en-US" dirty="0"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3505200"/>
            <a:ext cx="678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latin typeface="Times New Roman"/>
                <a:ea typeface="Times New Roman"/>
                <a:cs typeface="Angsana New"/>
              </a:rPr>
              <a:t>Method 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Angsana New"/>
              </a:rPr>
              <a:t>'</a:t>
            </a:r>
            <a:r>
              <a:rPr lang="en-GB" i="1" u="sng" dirty="0" smtClean="0">
                <a:latin typeface="Times New Roman"/>
                <a:ea typeface="Times New Roman"/>
                <a:cs typeface="Angsana New"/>
              </a:rPr>
              <a:t>How</a:t>
            </a:r>
            <a:r>
              <a:rPr lang="en-GB" i="1" dirty="0" smtClean="0">
                <a:latin typeface="Times New Roman"/>
                <a:ea typeface="Times New Roman"/>
                <a:cs typeface="Angsana New"/>
              </a:rPr>
              <a:t> should I make this presentation?'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Angsana New"/>
              </a:rPr>
              <a:t>Formal or informal? 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Angsana New"/>
              </a:rPr>
              <a:t>Lots of visual aids or only a few? 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i="1" dirty="0" smtClean="0">
                <a:latin typeface="Times New Roman"/>
                <a:ea typeface="Times New Roman"/>
                <a:cs typeface="Angsana New"/>
              </a:rPr>
              <a:t>With or without anecdotes and humour?</a:t>
            </a:r>
            <a:endParaRPr lang="en-US" dirty="0">
              <a:latin typeface="Times New Roman"/>
              <a:ea typeface="Times New Roman"/>
              <a:cs typeface="Angsana New"/>
            </a:endParaRPr>
          </a:p>
        </p:txBody>
      </p:sp>
      <p:pic>
        <p:nvPicPr>
          <p:cNvPr id="10" name="Picture 9" descr="leaf_wond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438400"/>
            <a:ext cx="461963" cy="517959"/>
          </a:xfrm>
          <a:prstGeom prst="rect">
            <a:avLst/>
          </a:prstGeom>
        </p:spPr>
      </p:pic>
      <p:pic>
        <p:nvPicPr>
          <p:cNvPr id="12" name="Picture 11" descr="116204405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4267200"/>
            <a:ext cx="476250" cy="476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5562600" cy="609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>
                <a:solidFill>
                  <a:schemeClr val="tx1"/>
                </a:solidFill>
              </a:rPr>
              <a:t>8. VOICE AND PRONUNCIATION</a:t>
            </a:r>
            <a:r>
              <a:rPr lang="en-US" sz="3600" dirty="0" smtClean="0">
                <a:solidFill>
                  <a:schemeClr val="tx1"/>
                </a:solidFill>
              </a:rPr>
              <a:t/>
            </a:r>
            <a:br>
              <a:rPr lang="en-US" sz="3600" dirty="0" smtClean="0">
                <a:solidFill>
                  <a:schemeClr val="tx1"/>
                </a:solidFill>
              </a:rPr>
            </a:br>
            <a:endParaRPr lang="th-TH" sz="36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38100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correct pronunciation</a:t>
            </a:r>
            <a:endParaRPr lang="th-TH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76800" y="1981200"/>
            <a:ext cx="4114800" cy="6096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incorrect pronunciation</a:t>
            </a:r>
            <a:endParaRPr kumimoji="0" lang="th-TH" sz="3200" b="0" i="0" u="none" strike="noStrike" kern="120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62400" y="1959114"/>
            <a:ext cx="8491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vs</a:t>
            </a:r>
            <a:endParaRPr lang="en-US" sz="4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24200" y="3276600"/>
            <a:ext cx="2667000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 factors</a:t>
            </a:r>
            <a:endParaRPr lang="th-TH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3962400"/>
            <a:ext cx="1981200" cy="914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Speed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95600" y="4724400"/>
            <a:ext cx="3276600" cy="9233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Intonation 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4600" y="3962400"/>
            <a:ext cx="2362200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endParaRPr lang="th-TH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40</a:t>
            </a:fld>
            <a:endParaRPr lang="th-TH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  <p:bldP spid="5" grpId="0"/>
      <p:bldP spid="6" grpId="0" animBg="1"/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95400" y="373380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472417" y="349627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57600" y="509647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471547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57600" y="273427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98167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82880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1000" y="143470"/>
            <a:ext cx="3276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Practice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7617" y="98167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472417" y="578227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267200" y="190500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28600" y="273427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19600" y="426720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2400" y="548640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0" y="76200"/>
            <a:ext cx="36715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REHEARSAL 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41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 descr="p4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366643"/>
            <a:ext cx="9144000" cy="7224643"/>
          </a:xfrm>
        </p:spPr>
      </p:pic>
      <p:sp>
        <p:nvSpPr>
          <p:cNvPr id="5" name="Rectangle 4"/>
          <p:cNvSpPr/>
          <p:nvPr/>
        </p:nvSpPr>
        <p:spPr>
          <a:xfrm>
            <a:off x="1447800" y="1447800"/>
            <a:ext cx="64463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Thank you very much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42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152400" y="152400"/>
            <a:ext cx="5791200" cy="6096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GB" b="1" dirty="0" smtClean="0"/>
              <a:t/>
            </a:r>
            <a:br>
              <a:rPr lang="en-GB" b="1" dirty="0" smtClean="0"/>
            </a:br>
            <a:r>
              <a:rPr lang="en-GB" sz="3600" b="1" dirty="0" smtClean="0"/>
              <a:t>1</a:t>
            </a:r>
            <a:r>
              <a:rPr lang="en-GB" sz="3600" b="1" dirty="0"/>
              <a:t>. PREPARATION AND PLANNING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04800" y="914401"/>
          <a:ext cx="8534400" cy="48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58844"/>
                <a:gridCol w="1975556"/>
              </a:tblGrid>
              <a:tr h="54900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ngsana New"/>
                        </a:rPr>
                        <a:t>Questions to ask yourself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i="1" dirty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Angsana New"/>
                        </a:rPr>
                        <a:t>My ideas</a:t>
                      </a:r>
                      <a:endParaRPr lang="en-US" sz="2800" i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</a:tr>
              <a:tr h="22509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GB" sz="1800" i="1" dirty="0" smtClean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i="1" dirty="0" smtClean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i="1" dirty="0" smtClean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i="1" dirty="0" smtClean="0">
                        <a:latin typeface="Times New Roman"/>
                        <a:ea typeface="Times New Roman"/>
                        <a:cs typeface="Angsana New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i="1" dirty="0" smtClean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  <a:tr h="20006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sz="2400" dirty="0">
                        <a:latin typeface="Times New Roman"/>
                        <a:ea typeface="Times New Roman"/>
                        <a:cs typeface="Angsana New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609600" y="5791200"/>
            <a:ext cx="8077200" cy="5334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137160" tIns="91440" rIns="137160" bIns="9144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Angsana New" pitchFamily="18" charset="-34"/>
                <a:cs typeface="Cordia New" pitchFamily="34" charset="-34"/>
              </a:rPr>
              <a:t>You have only one chance to make the first impression, so be prepared!!!</a:t>
            </a:r>
            <a:endParaRPr kumimoji="0" lang="th-TH" sz="2000" b="1" i="1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ngsana New" pitchFamily="18" charset="-3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sp>
        <p:nvSpPr>
          <p:cNvPr id="8" name="TextBox 7"/>
          <p:cNvSpPr txBox="1"/>
          <p:nvPr/>
        </p:nvSpPr>
        <p:spPr>
          <a:xfrm>
            <a:off x="304800" y="1371601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latin typeface="Times New Roman"/>
                <a:ea typeface="Times New Roman"/>
                <a:cs typeface="Angsana New"/>
              </a:rPr>
              <a:t>Content </a:t>
            </a:r>
            <a:endParaRPr lang="en-US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GB" sz="2400" i="1" u="sng" dirty="0" smtClean="0">
                <a:latin typeface="Times New Roman"/>
                <a:ea typeface="Times New Roman"/>
                <a:cs typeface="Angsana New"/>
              </a:rPr>
              <a:t>What</a:t>
            </a:r>
            <a:r>
              <a:rPr lang="en-GB" sz="2400" i="1" dirty="0" smtClean="0">
                <a:latin typeface="Times New Roman"/>
                <a:ea typeface="Times New Roman"/>
                <a:cs typeface="Angsana New"/>
              </a:rPr>
              <a:t> should I say?</a:t>
            </a:r>
          </a:p>
          <a:p>
            <a:pPr>
              <a:spcAft>
                <a:spcPts val="0"/>
              </a:spcAft>
            </a:pPr>
            <a:r>
              <a:rPr lang="en-US" sz="2400" i="1" u="sng" dirty="0" smtClean="0">
                <a:latin typeface="Times New Roman"/>
                <a:ea typeface="Times New Roman"/>
                <a:cs typeface="Angsana New"/>
              </a:rPr>
              <a:t>How many </a:t>
            </a:r>
            <a:r>
              <a:rPr lang="en-US" sz="2400" i="1" dirty="0" smtClean="0">
                <a:latin typeface="Times New Roman"/>
                <a:ea typeface="Times New Roman"/>
                <a:cs typeface="Angsana New"/>
              </a:rPr>
              <a:t>main point(s) do I have to cover?</a:t>
            </a:r>
            <a:r>
              <a:rPr lang="en-US" dirty="0" smtClean="0"/>
              <a:t>	</a:t>
            </a:r>
            <a:endParaRPr lang="th-TH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281047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 i="1" dirty="0" smtClean="0">
                <a:solidFill>
                  <a:srgbClr val="C00000"/>
                </a:solidFill>
                <a:latin typeface="Times New Roman"/>
                <a:ea typeface="Times New Roman"/>
                <a:cs typeface="Angsana New"/>
              </a:rPr>
              <a:t>**Include only relevant information. Create a title for your presentation. The title will help you to focus on the subject. Prepare your visual aids, if any.</a:t>
            </a:r>
            <a:endParaRPr lang="en-US" sz="1800" dirty="0">
              <a:solidFill>
                <a:srgbClr val="C00000"/>
              </a:solidFill>
              <a:latin typeface="Times New Roman"/>
              <a:ea typeface="Times New Roman"/>
              <a:cs typeface="Angsana New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1000" y="3733801"/>
            <a:ext cx="6400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b="1" dirty="0" smtClean="0">
                <a:latin typeface="Times New Roman"/>
                <a:cs typeface="Angsana New"/>
              </a:rPr>
              <a:t>Others</a:t>
            </a:r>
            <a:r>
              <a:rPr lang="en-US" dirty="0" smtClean="0">
                <a:latin typeface="Times New Roman"/>
                <a:cs typeface="Angsana New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US" sz="2400" i="1" dirty="0" smtClean="0">
                <a:latin typeface="Times New Roman"/>
                <a:ea typeface="Times New Roman"/>
                <a:cs typeface="Angsana New"/>
              </a:rPr>
              <a:t>How should I dress up?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400" i="1" dirty="0" smtClean="0">
                <a:latin typeface="Times New Roman"/>
                <a:ea typeface="Times New Roman"/>
                <a:cs typeface="Angsana New"/>
              </a:rPr>
              <a:t>Are there any cultural aspects involved?</a:t>
            </a:r>
            <a:endParaRPr lang="en-US" sz="2400" dirty="0" smtClean="0">
              <a:latin typeface="Times New Roman"/>
              <a:ea typeface="Times New Roman"/>
              <a:cs typeface="Angsana New"/>
            </a:endParaRPr>
          </a:p>
          <a:p>
            <a:pPr>
              <a:spcAft>
                <a:spcPts val="0"/>
              </a:spcAft>
            </a:pPr>
            <a:r>
              <a:rPr lang="en-US" sz="2400" i="1" dirty="0" smtClean="0">
                <a:latin typeface="Times New Roman"/>
                <a:ea typeface="Times New Roman"/>
                <a:cs typeface="Angsana New"/>
              </a:rPr>
              <a:t>Do I have any handout to give the audience?</a:t>
            </a:r>
          </a:p>
          <a:p>
            <a:pPr>
              <a:spcAft>
                <a:spcPts val="0"/>
              </a:spcAft>
            </a:pPr>
            <a:r>
              <a:rPr lang="en-US" sz="2400" i="1" dirty="0" smtClean="0">
                <a:latin typeface="Times New Roman"/>
                <a:ea typeface="Times New Roman"/>
                <a:cs typeface="Angsana New"/>
              </a:rPr>
              <a:t>Etc.</a:t>
            </a:r>
            <a:r>
              <a:rPr lang="en-US" dirty="0" smtClean="0"/>
              <a:t>	</a:t>
            </a:r>
            <a:endParaRPr lang="th-TH" dirty="0"/>
          </a:p>
        </p:txBody>
      </p:sp>
      <p:pic>
        <p:nvPicPr>
          <p:cNvPr id="11" name="Picture 10" descr="leaf_wonde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0" y="2209800"/>
            <a:ext cx="461963" cy="517959"/>
          </a:xfrm>
          <a:prstGeom prst="rect">
            <a:avLst/>
          </a:prstGeom>
        </p:spPr>
      </p:pic>
      <p:pic>
        <p:nvPicPr>
          <p:cNvPr id="13" name="Picture 12" descr="idontknow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1400" y="4267200"/>
            <a:ext cx="1066800" cy="6149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2</a:t>
            </a:r>
            <a:r>
              <a:rPr lang="en-US" sz="3600" b="1" dirty="0"/>
              <a:t>. STRUCTURE OF AN ORAL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1"/>
            <a:ext cx="8686800" cy="990599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sz="2800" b="1" i="1" dirty="0" smtClean="0"/>
              <a:t>	A </a:t>
            </a:r>
            <a:r>
              <a:rPr lang="en-US" sz="2800" b="1" i="1" dirty="0"/>
              <a:t>good oral presentation is well structured; </a:t>
            </a:r>
            <a:r>
              <a:rPr lang="en-US" sz="2800" b="1" i="1" dirty="0" smtClean="0"/>
              <a:t>this makes </a:t>
            </a:r>
            <a:r>
              <a:rPr lang="en-US" sz="2800" b="1" i="1" dirty="0"/>
              <a:t>it easier for the listener to follow</a:t>
            </a:r>
            <a:r>
              <a:rPr lang="en-US" sz="2800" b="1" i="1" dirty="0" smtClean="0"/>
              <a:t>.</a:t>
            </a:r>
            <a:endParaRPr lang="th-TH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514600"/>
            <a:ext cx="50292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Three basic parts in presentation</a:t>
            </a:r>
            <a:endParaRPr lang="th-TH" dirty="0"/>
          </a:p>
        </p:txBody>
      </p:sp>
      <p:sp>
        <p:nvSpPr>
          <p:cNvPr id="5" name="TextBox 4"/>
          <p:cNvSpPr txBox="1"/>
          <p:nvPr/>
        </p:nvSpPr>
        <p:spPr>
          <a:xfrm>
            <a:off x="3124200" y="3352800"/>
            <a:ext cx="24384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1. Introduction</a:t>
            </a:r>
            <a:endParaRPr lang="th-TH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57600" y="4419600"/>
            <a:ext cx="13716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2. Body</a:t>
            </a:r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5410200"/>
            <a:ext cx="2209800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/>
              <a:t>3. Conclusion </a:t>
            </a:r>
            <a:endParaRPr lang="th-TH" b="1" dirty="0"/>
          </a:p>
        </p:txBody>
      </p:sp>
      <p:sp>
        <p:nvSpPr>
          <p:cNvPr id="9" name="Cross 8"/>
          <p:cNvSpPr/>
          <p:nvPr/>
        </p:nvSpPr>
        <p:spPr>
          <a:xfrm>
            <a:off x="4191000" y="4038600"/>
            <a:ext cx="304800" cy="304800"/>
          </a:xfrm>
          <a:prstGeom prst="plus">
            <a:avLst>
              <a:gd name="adj" fmla="val 3071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Cross 9"/>
          <p:cNvSpPr/>
          <p:nvPr/>
        </p:nvSpPr>
        <p:spPr>
          <a:xfrm>
            <a:off x="4191000" y="5029200"/>
            <a:ext cx="304800" cy="304800"/>
          </a:xfrm>
          <a:prstGeom prst="plus">
            <a:avLst>
              <a:gd name="adj" fmla="val 30714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228600" y="3505200"/>
            <a:ext cx="16002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Visual aids</a:t>
            </a:r>
            <a:endParaRPr lang="th-TH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781800" y="3276600"/>
            <a:ext cx="20574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Body language</a:t>
            </a:r>
            <a:endParaRPr lang="th-TH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6477000" y="4343400"/>
            <a:ext cx="16764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How to deal with nerve</a:t>
            </a:r>
            <a:endParaRPr lang="th-TH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914400" y="4572000"/>
            <a:ext cx="137160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Language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1066800" y="5715000"/>
            <a:ext cx="1981200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Voice &amp; pronunciation</a:t>
            </a:r>
            <a:endParaRPr lang="th-TH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6172200" y="5867400"/>
            <a:ext cx="6858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/>
              <a:t>Etc.</a:t>
            </a:r>
            <a:endParaRPr lang="th-TH" sz="2400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8768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i="1" dirty="0">
                <a:solidFill>
                  <a:srgbClr val="FF0000"/>
                </a:solidFill>
              </a:rPr>
              <a:t>2.1 THE BEGINNING OR THE INTRODUCTION</a:t>
            </a:r>
            <a:endParaRPr lang="en-US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en-US" b="1" i="1" dirty="0" smtClean="0"/>
              <a:t>A. </a:t>
            </a:r>
            <a:r>
              <a:rPr lang="en-US" b="1" i="1" dirty="0"/>
              <a:t>Get the audience's attention and signal the beginning. </a:t>
            </a:r>
            <a:endParaRPr lang="en-US" b="1" i="1" dirty="0" smtClean="0"/>
          </a:p>
          <a:p>
            <a:pPr>
              <a:buNone/>
            </a:pPr>
            <a:r>
              <a:rPr lang="en-US" b="1" i="1" dirty="0"/>
              <a:t>B. Greet audience.</a:t>
            </a:r>
            <a:endParaRPr lang="en-US" dirty="0"/>
          </a:p>
          <a:p>
            <a:pPr>
              <a:buNone/>
            </a:pPr>
            <a:r>
              <a:rPr lang="en-US" b="1" i="1" dirty="0"/>
              <a:t>C. Introduce </a:t>
            </a:r>
            <a:r>
              <a:rPr lang="en-US" b="1" i="1" dirty="0" smtClean="0"/>
              <a:t>oneself </a:t>
            </a:r>
            <a:r>
              <a:rPr lang="en-US" sz="2400" b="1" i="1" dirty="0" smtClean="0"/>
              <a:t>(name, position, and institution)</a:t>
            </a:r>
          </a:p>
          <a:p>
            <a:pPr>
              <a:buNone/>
            </a:pPr>
            <a:r>
              <a:rPr lang="en-US" b="1" i="1" dirty="0"/>
              <a:t>D. Give title and introduce subject</a:t>
            </a:r>
            <a:endParaRPr lang="en-US" dirty="0"/>
          </a:p>
          <a:p>
            <a:pPr>
              <a:buNone/>
            </a:pPr>
            <a:r>
              <a:rPr lang="en-GB" b="1" i="1" dirty="0" smtClean="0"/>
              <a:t>		- Amazing </a:t>
            </a:r>
            <a:r>
              <a:rPr lang="en-GB" b="1" i="1" dirty="0"/>
              <a:t>facts technique</a:t>
            </a:r>
            <a:endParaRPr lang="en-US" dirty="0"/>
          </a:p>
          <a:p>
            <a:pPr>
              <a:buNone/>
            </a:pPr>
            <a:r>
              <a:rPr lang="en-GB" b="1" i="1" dirty="0" smtClean="0"/>
              <a:t>		- Anecdote </a:t>
            </a:r>
            <a:r>
              <a:rPr lang="en-GB" b="1" i="1" dirty="0"/>
              <a:t>technique:</a:t>
            </a:r>
            <a:endParaRPr lang="en-US" dirty="0"/>
          </a:p>
          <a:p>
            <a:endParaRPr lang="en-US" b="1" i="1" dirty="0" smtClean="0"/>
          </a:p>
          <a:p>
            <a:endParaRPr lang="en-US" b="1" i="1" dirty="0" smtClean="0"/>
          </a:p>
          <a:p>
            <a:endParaRPr lang="en-US" sz="2400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2</a:t>
            </a:r>
            <a:r>
              <a:rPr lang="en-US" sz="3600" b="1" dirty="0"/>
              <a:t>. STRUCTURE OF AN ORAL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pic>
        <p:nvPicPr>
          <p:cNvPr id="7" name="Picture 6" descr="fg7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200" y="4953000"/>
            <a:ext cx="952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191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i="1" dirty="0" smtClean="0"/>
              <a:t>E</a:t>
            </a:r>
            <a:r>
              <a:rPr lang="en-US" b="1" i="1" dirty="0"/>
              <a:t>. Give your objectives </a:t>
            </a:r>
            <a:r>
              <a:rPr lang="en-US" sz="2400" b="1" i="1" dirty="0"/>
              <a:t>(purpose, aim, goals</a:t>
            </a:r>
            <a:r>
              <a:rPr lang="en-US" sz="2400" b="1" i="1" dirty="0" smtClean="0"/>
              <a:t>)</a:t>
            </a:r>
          </a:p>
          <a:p>
            <a:pPr>
              <a:buNone/>
            </a:pPr>
            <a:r>
              <a:rPr lang="en-US" b="1" i="1" dirty="0"/>
              <a:t>F. Announce your outline.</a:t>
            </a:r>
            <a:endParaRPr lang="en-US" dirty="0"/>
          </a:p>
          <a:p>
            <a:pPr>
              <a:buNone/>
            </a:pPr>
            <a:r>
              <a:rPr lang="en-US" b="1" i="1" dirty="0"/>
              <a:t>G. Announce your time frame.</a:t>
            </a:r>
            <a:endParaRPr lang="en-US" dirty="0"/>
          </a:p>
          <a:p>
            <a:pPr>
              <a:buNone/>
            </a:pPr>
            <a:r>
              <a:rPr lang="en-US" b="1" i="1" dirty="0"/>
              <a:t>H. Questions time and comments from the audience.</a:t>
            </a:r>
            <a:endParaRPr lang="en-US" dirty="0"/>
          </a:p>
          <a:p>
            <a:pPr>
              <a:buNone/>
            </a:pPr>
            <a:r>
              <a:rPr lang="en-US" b="1" i="1" dirty="0"/>
              <a:t>I. Make a transition between the introduction and the body.</a:t>
            </a:r>
            <a:endParaRPr lang="en-US" dirty="0"/>
          </a:p>
          <a:p>
            <a:endParaRPr lang="en-US" b="1" i="1" dirty="0" smtClean="0"/>
          </a:p>
          <a:p>
            <a:endParaRPr lang="en-US" sz="2400" dirty="0"/>
          </a:p>
          <a:p>
            <a:endParaRPr lang="en-US" dirty="0"/>
          </a:p>
          <a:p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2</a:t>
            </a:r>
            <a:r>
              <a:rPr lang="en-US" sz="3600" b="1" dirty="0"/>
              <a:t>. STRUCTURE OF AN ORAL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  <p:pic>
        <p:nvPicPr>
          <p:cNvPr id="7" name="Picture 6" descr="fg6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4648200"/>
            <a:ext cx="952500" cy="1143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</a:t>
            </a:r>
          </a:p>
          <a:p>
            <a:pPr>
              <a:buNone/>
            </a:pPr>
            <a:r>
              <a:rPr lang="en-US" i="1" dirty="0" smtClean="0"/>
              <a:t>	Good morning ladies and gentlemen.</a:t>
            </a:r>
            <a:r>
              <a:rPr lang="en-GB" i="1" dirty="0" smtClean="0"/>
              <a:t> It gives me a great pleasure to be here today. M</a:t>
            </a:r>
            <a:r>
              <a:rPr lang="en-US" i="1" dirty="0" smtClean="0"/>
              <a:t>y name is …………….. I am </a:t>
            </a:r>
            <a:r>
              <a:rPr lang="en-US" i="1" u="sng" dirty="0" smtClean="0"/>
              <a:t>a graduate student</a:t>
            </a:r>
            <a:r>
              <a:rPr lang="en-US" i="1" dirty="0" smtClean="0"/>
              <a:t>  from the Faculty of </a:t>
            </a:r>
            <a:r>
              <a:rPr lang="en-US" i="1" u="sng" dirty="0" smtClean="0"/>
              <a:t>Agriculture</a:t>
            </a:r>
            <a:r>
              <a:rPr lang="en-US" i="1" dirty="0" smtClean="0"/>
              <a:t>, majoring in ……………….., Chiang Mai University. Today, I would like to talk about </a:t>
            </a:r>
            <a:r>
              <a:rPr lang="en-US" i="1" u="sng" dirty="0" smtClean="0"/>
              <a:t>the findings in my study on the cultured tissues</a:t>
            </a:r>
            <a:r>
              <a:rPr lang="en-US" i="1" dirty="0" smtClean="0"/>
              <a:t>. I have divided my presentation into …. parts.</a:t>
            </a:r>
            <a:r>
              <a:rPr lang="en-GB" i="1" dirty="0" smtClean="0"/>
              <a:t> Firstly, I’ll talk about....... Then......, and the last part is.............</a:t>
            </a:r>
            <a:r>
              <a:rPr lang="en-US" i="1" dirty="0" smtClean="0"/>
              <a:t> My presentation will last about.......... If you have any questions, please save them at the end of my presentation.</a:t>
            </a:r>
            <a:r>
              <a:rPr lang="en-US" dirty="0" smtClean="0"/>
              <a:t> </a:t>
            </a:r>
          </a:p>
          <a:p>
            <a:pPr>
              <a:buNone/>
            </a:pP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th-TH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7543800" cy="63976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2</a:t>
            </a:r>
            <a:r>
              <a:rPr lang="en-US" sz="3600" b="1" dirty="0"/>
              <a:t>. STRUCTURE OF AN ORAL PRESENTATION</a:t>
            </a:r>
            <a:r>
              <a:rPr lang="en-US" dirty="0"/>
              <a:t/>
            </a:r>
            <a:br>
              <a:rPr lang="en-US" dirty="0"/>
            </a:br>
            <a:endParaRPr lang="th-TH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1E557-17BA-4961-8986-83AA31ACA1F0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English for presentation &amp; seminar</a:t>
            </a:r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413</TotalTime>
  <Words>2194</Words>
  <Application>Microsoft Office PowerPoint</Application>
  <PresentationFormat>On-screen Show (4:3)</PresentationFormat>
  <Paragraphs>429</Paragraphs>
  <Slides>42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Angsana New</vt:lpstr>
      <vt:lpstr>Arial</vt:lpstr>
      <vt:lpstr>Calibri</vt:lpstr>
      <vt:lpstr>Cordia New</vt:lpstr>
      <vt:lpstr>Times New Roman</vt:lpstr>
      <vt:lpstr>Wingdings</vt:lpstr>
      <vt:lpstr>Office Theme</vt:lpstr>
      <vt:lpstr>English for Seminar  &amp; Presentation</vt:lpstr>
      <vt:lpstr>  ENGLISH FOR PRESENTATIONS AND SEMINAR  </vt:lpstr>
      <vt:lpstr> 1. PREPARATION AND PLANNING </vt:lpstr>
      <vt:lpstr> 1. PREPARATION AND PLANNING </vt:lpstr>
      <vt:lpstr> 1. PREPARATION AND PLANNING </vt:lpstr>
      <vt:lpstr> 2. STRUCTURE OF AN ORAL PRESENTATION </vt:lpstr>
      <vt:lpstr> 2. STRUCTURE OF AN ORAL PRESENTATION </vt:lpstr>
      <vt:lpstr> 2. STRUCTURE OF AN ORAL PRESENTATION </vt:lpstr>
      <vt:lpstr> 2. STRUCTURE OF AN ORAL PRESENTATION </vt:lpstr>
      <vt:lpstr> 3. THE BODY OF PRESENTATION </vt:lpstr>
      <vt:lpstr> 3. THE BODY OF PRESENTATION </vt:lpstr>
      <vt:lpstr> 3. THE BODY OF PRESENTATION </vt:lpstr>
      <vt:lpstr> 3. THE BODY OF PRESENTATION </vt:lpstr>
      <vt:lpstr> 3. THE BODY OF PRESENTATION </vt:lpstr>
      <vt:lpstr> 3. THE BODY OF PRESENTATION </vt:lpstr>
      <vt:lpstr> 3. THE BODY OF PRESENTATION </vt:lpstr>
      <vt:lpstr> 3. THE BODY OF PRESENTATION </vt:lpstr>
      <vt:lpstr> 3. THE BODY OF PRESENTATION </vt:lpstr>
      <vt:lpstr> 4. THE END OR CONCLUSION </vt:lpstr>
      <vt:lpstr> 4. THE END OR CONCLUSION </vt:lpstr>
      <vt:lpstr> 4. THE END OR CONCLUSION </vt:lpstr>
      <vt:lpstr> 4. THE END OR CONCLUSION </vt:lpstr>
      <vt:lpstr> 4. THE END OR CONCLUSION </vt:lpstr>
      <vt:lpstr> 4. THE END OR CONCLUSION </vt:lpstr>
      <vt:lpstr> 4. THE END OR CONCLUSION </vt:lpstr>
      <vt:lpstr> 4. THE END OR CONCLUSION </vt:lpstr>
      <vt:lpstr> 5. VISUALS AIDS </vt:lpstr>
      <vt:lpstr>PowerPoint Presentation</vt:lpstr>
      <vt:lpstr>PowerPoint Presentation</vt:lpstr>
      <vt:lpstr> 5. VISUALS AIDS </vt:lpstr>
      <vt:lpstr>PowerPoint Presentation</vt:lpstr>
      <vt:lpstr> 5. VISUALS AIDS </vt:lpstr>
      <vt:lpstr> 5. VISUALS AIDS </vt:lpstr>
      <vt:lpstr> 5. VISUALS AIDS </vt:lpstr>
      <vt:lpstr> 5. VISUALS AIDS </vt:lpstr>
      <vt:lpstr> 5. VISUALS AIDS </vt:lpstr>
      <vt:lpstr> 6. BODY LANGUAGE </vt:lpstr>
      <vt:lpstr> 6. BODY LANGUAGE </vt:lpstr>
      <vt:lpstr> 7. LANGUAGE </vt:lpstr>
      <vt:lpstr> 8. VOICE AND PRONUNCIATION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for Seminar &amp; Presentation</dc:title>
  <dc:creator>Customer</dc:creator>
  <cp:lastModifiedBy>naipui2008@hotmail.com</cp:lastModifiedBy>
  <cp:revision>62</cp:revision>
  <dcterms:created xsi:type="dcterms:W3CDTF">2012-07-17T07:53:34Z</dcterms:created>
  <dcterms:modified xsi:type="dcterms:W3CDTF">2018-01-24T04:41:28Z</dcterms:modified>
</cp:coreProperties>
</file>