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92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93" r:id="rId14"/>
    <p:sldId id="269" r:id="rId15"/>
    <p:sldId id="270" r:id="rId16"/>
    <p:sldId id="271" r:id="rId17"/>
    <p:sldId id="273" r:id="rId18"/>
    <p:sldId id="274" r:id="rId19"/>
    <p:sldId id="297" r:id="rId20"/>
    <p:sldId id="298" r:id="rId21"/>
    <p:sldId id="299" r:id="rId22"/>
    <p:sldId id="275" r:id="rId23"/>
    <p:sldId id="294" r:id="rId24"/>
    <p:sldId id="277" r:id="rId25"/>
    <p:sldId id="278" r:id="rId26"/>
    <p:sldId id="280" r:id="rId27"/>
    <p:sldId id="279" r:id="rId28"/>
    <p:sldId id="282" r:id="rId29"/>
    <p:sldId id="295" r:id="rId30"/>
    <p:sldId id="281" r:id="rId31"/>
    <p:sldId id="283" r:id="rId32"/>
    <p:sldId id="284" r:id="rId33"/>
    <p:sldId id="287" r:id="rId34"/>
    <p:sldId id="286" r:id="rId35"/>
    <p:sldId id="288" r:id="rId36"/>
    <p:sldId id="300" r:id="rId37"/>
    <p:sldId id="301" r:id="rId38"/>
    <p:sldId id="302" r:id="rId39"/>
    <p:sldId id="303" r:id="rId40"/>
    <p:sldId id="304" r:id="rId41"/>
    <p:sldId id="305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A9873-81A5-4A67-A20D-E845701B868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E282-C501-4668-991B-F4A624711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198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3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2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2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08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8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5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6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98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5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8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48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9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13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077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285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46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76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1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7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6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81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31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80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644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9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10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6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1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01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86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92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4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68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365-F1D8-47CC-8906-823C723362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57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01D1-2DAE-4CB5-A2C4-6D88EE20417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EFAB-0099-4A09-A579-FA2089D5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18055" y="3309711"/>
            <a:ext cx="4984750" cy="2720975"/>
          </a:xfrm>
          <a:prstGeom prst="rect">
            <a:avLst/>
          </a:prstGeom>
          <a:blipFill rotWithShape="1">
            <a:blip r:embed="rId3" cstate="screen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5560" y="3309711"/>
            <a:ext cx="2253615" cy="270637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8055" y="6016081"/>
            <a:ext cx="551815" cy="55181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959465" y="352425"/>
            <a:ext cx="669290" cy="34163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11837670" y="352425"/>
            <a:ext cx="359410" cy="19640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2440" y="349132"/>
            <a:ext cx="3706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6600CC"/>
                </a:solidFill>
                <a:latin typeface="Arial" panose="020B0604020202020204" pitchFamily="34" charset="0"/>
              </a:rPr>
              <a:t>2019</a:t>
            </a:r>
            <a:endParaRPr lang="en-US" altLang="zh-CN" sz="6600" b="1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472440" y="1291680"/>
            <a:ext cx="1085205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6600" b="1" dirty="0" smtClean="0">
                <a:solidFill>
                  <a:srgbClr val="6600C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คู่มือการใช้งานระบบเสนอหัวข้อของนักศึกษา</a:t>
            </a:r>
            <a:endParaRPr lang="zh-CN" altLang="en-US" sz="6600" b="1" dirty="0">
              <a:solidFill>
                <a:srgbClr val="6600CC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2805" y="3309711"/>
            <a:ext cx="5013960" cy="2720975"/>
          </a:xfrm>
          <a:prstGeom prst="rect">
            <a:avLst/>
          </a:prstGeom>
          <a:blipFill rotWithShape="1">
            <a:blip r:embed="rId4" cstate="screen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418" r="349" b="6676"/>
          <a:stretch/>
        </p:blipFill>
        <p:spPr>
          <a:xfrm>
            <a:off x="264252" y="1853303"/>
            <a:ext cx="10424538" cy="4993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3106" y="4662180"/>
            <a:ext cx="1874162" cy="529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69167" y="3883850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13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23" name="文本框 19"/>
          <p:cNvSpPr txBox="1"/>
          <p:nvPr/>
        </p:nvSpPr>
        <p:spPr>
          <a:xfrm>
            <a:off x="3873488" y="4662180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 ส่งข้อมูลผลการสอบ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ส่งผลภาษาอังกฤษ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73533" y="2638274"/>
            <a:ext cx="894847" cy="7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803450" y="3072686"/>
            <a:ext cx="93690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3600" b="1" dirty="0" smtClean="0">
                <a:solidFill>
                  <a:srgbClr val="FF000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**ระบบจะทำการส่งการแจ้งเตือนไปยังงานการศึกษาโดยจะใช้เวลาชั่วขณะหนึ่ง กรุณารอการประมวลผลจนกว่าจะเสร็จสิ้น**</a:t>
            </a:r>
            <a:endParaRPr lang="zh-CN" altLang="en-US" sz="3600" b="1" dirty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04141" y="1704302"/>
            <a:ext cx="1213909" cy="1200329"/>
            <a:chOff x="9851589" y="1094211"/>
            <a:chExt cx="1213909" cy="1200329"/>
          </a:xfrm>
        </p:grpSpPr>
        <p:sp>
          <p:nvSpPr>
            <p:cNvPr id="33" name="Oval 32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14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5810218" y="2405805"/>
            <a:ext cx="815665" cy="39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文本框 19"/>
          <p:cNvSpPr txBox="1"/>
          <p:nvPr/>
        </p:nvSpPr>
        <p:spPr>
          <a:xfrm>
            <a:off x="7220956" y="2019162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กด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OK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เพื่อยืนยันข้อมูล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0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919" r="766" b="12351"/>
          <a:stretch/>
        </p:blipFill>
        <p:spPr>
          <a:xfrm>
            <a:off x="929769" y="1851068"/>
            <a:ext cx="9114562" cy="40655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2814" y="1250903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15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ส่งผลภาษาอังกฤษ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994900" y="1291616"/>
            <a:ext cx="88859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เสร็จสิ้น รอผลการตรวจสอบ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45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2814" y="1124291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16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ส่งผลภาษาอังกฤษ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" t="9886" r="1541" b="7026"/>
          <a:stretch/>
        </p:blipFill>
        <p:spPr>
          <a:xfrm>
            <a:off x="1101066" y="2451231"/>
            <a:ext cx="8983902" cy="4262511"/>
          </a:xfrm>
          <a:prstGeom prst="rect">
            <a:avLst/>
          </a:prstGeom>
        </p:spPr>
      </p:pic>
      <p:sp>
        <p:nvSpPr>
          <p:cNvPr id="11" name="文本框 19"/>
          <p:cNvSpPr txBox="1"/>
          <p:nvPr/>
        </p:nvSpPr>
        <p:spPr>
          <a:xfrm>
            <a:off x="1101066" y="1375265"/>
            <a:ext cx="888590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หากผล</a:t>
            </a:r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การตรวจสอบถูกต้อง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นักศึกษาจะสามารถ</a:t>
            </a:r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ยืนหัว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ข้อสอบ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โครง</a:t>
            </a:r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ร่างวิทยานิพนธ์/การค้นคว้าอิสระได้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4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5560" y="2319111"/>
            <a:ext cx="12627610" cy="270637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8055" y="5025481"/>
            <a:ext cx="551815" cy="55181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959465" y="352425"/>
            <a:ext cx="669290" cy="34163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11837670" y="352425"/>
            <a:ext cx="359410" cy="19640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442058" y="3072132"/>
            <a:ext cx="108520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72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72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1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69"/>
          <a:stretch/>
        </p:blipFill>
        <p:spPr>
          <a:xfrm>
            <a:off x="1042310" y="1447046"/>
            <a:ext cx="5344271" cy="52773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5356" y="1436169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17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เพิ่มหัวข้อเสนอ</a:t>
            </a:r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หัวข้อ โครงร่างวิทยานิพนธ์/การค้นคว้าอิสระ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11278" y="1990167"/>
            <a:ext cx="88859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กรอกรายละเอียด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6852" y="1780081"/>
            <a:ext cx="504825" cy="210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30227" y="1851667"/>
            <a:ext cx="63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ฟาร์มผัก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324639" y="2756128"/>
            <a:ext cx="504825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0227" y="2669005"/>
            <a:ext cx="70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V.Farm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91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5" y="2100923"/>
            <a:ext cx="6192114" cy="40296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5356" y="1436169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18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9" name="文本框 19"/>
          <p:cNvSpPr txBox="1"/>
          <p:nvPr/>
        </p:nvSpPr>
        <p:spPr>
          <a:xfrm>
            <a:off x="0" y="217343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70859" y="4730253"/>
            <a:ext cx="59598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กด บันทึกกรรมการ</a:t>
            </a:r>
          </a:p>
        </p:txBody>
      </p:sp>
      <p:sp>
        <p:nvSpPr>
          <p:cNvPr id="12" name="Oval 11"/>
          <p:cNvSpPr/>
          <p:nvPr/>
        </p:nvSpPr>
        <p:spPr>
          <a:xfrm>
            <a:off x="1389543" y="5065852"/>
            <a:ext cx="2479072" cy="529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01788" y="4300130"/>
            <a:ext cx="1213909" cy="1200329"/>
            <a:chOff x="9851589" y="1094211"/>
            <a:chExt cx="1213909" cy="1200329"/>
          </a:xfrm>
        </p:grpSpPr>
        <p:sp>
          <p:nvSpPr>
            <p:cNvPr id="14" name="Oval 13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19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710809" y="5365001"/>
            <a:ext cx="894847" cy="7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9"/>
          <p:cNvSpPr txBox="1"/>
          <p:nvPr/>
        </p:nvSpPr>
        <p:spPr>
          <a:xfrm>
            <a:off x="7193929" y="2152355"/>
            <a:ext cx="888590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เพิ่มรายชื่ออาจารย์ และ 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เลือกประเภทของกรรมการ</a:t>
            </a:r>
          </a:p>
        </p:txBody>
      </p:sp>
    </p:spTree>
    <p:extLst>
      <p:ext uri="{BB962C8B-B14F-4D97-AF65-F5344CB8AC3E}">
        <p14:creationId xmlns:p14="http://schemas.microsoft.com/office/powerpoint/2010/main" val="32698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8" y="1518613"/>
            <a:ext cx="10983858" cy="51251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5538" y="1335201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20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5727946" y="4081195"/>
            <a:ext cx="595985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แนบไฟล์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WORD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และ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PDF </a:t>
            </a:r>
          </a:p>
          <a:p>
            <a:pPr lvl="1"/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จากนั้นคลิก ส่งข้อมูลการยินยันหัวข้อ</a:t>
            </a:r>
          </a:p>
          <a:p>
            <a:pPr lvl="1"/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โครงร่างฯ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75249" y="5657671"/>
            <a:ext cx="93690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3600" b="1" dirty="0" smtClean="0">
                <a:solidFill>
                  <a:srgbClr val="FF000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**ระบบจะทำการส่งการแจ้งเตือนไปยังงานการศึกษาโดยจะใช้เวลาชั่วขณะหนึ่ง กรุณารอการประมวลผลจนกว่าจะเสร็จสิ้น**</a:t>
            </a:r>
            <a:endParaRPr lang="zh-CN" altLang="en-US" sz="3600" b="1" dirty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6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05" t="8911" r="362" b="5521"/>
          <a:stretch/>
        </p:blipFill>
        <p:spPr>
          <a:xfrm>
            <a:off x="225404" y="1631154"/>
            <a:ext cx="10975996" cy="52940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5575591" y="5118563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คลิกเพื่อแก้ไขชื่อกรรมการ</a:t>
            </a:r>
          </a:p>
        </p:txBody>
      </p:sp>
      <p:sp>
        <p:nvSpPr>
          <p:cNvPr id="14" name="Oval 13"/>
          <p:cNvSpPr/>
          <p:nvPr/>
        </p:nvSpPr>
        <p:spPr>
          <a:xfrm>
            <a:off x="7227277" y="3868615"/>
            <a:ext cx="1740877" cy="44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27277" y="4317605"/>
            <a:ext cx="689636" cy="828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725143" y="3419625"/>
            <a:ext cx="2476257" cy="44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77180" y="1773940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คลิกเพื่อดูการพิจารณาและส่งไฟล์แก้ไข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8523554" y="2536495"/>
            <a:ext cx="804434" cy="658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9"/>
          <p:cNvSpPr txBox="1"/>
          <p:nvPr/>
        </p:nvSpPr>
        <p:spPr>
          <a:xfrm>
            <a:off x="225403" y="6202894"/>
            <a:ext cx="9358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3600" b="1" dirty="0" smtClean="0">
                <a:solidFill>
                  <a:srgbClr val="00206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*หมายเหตุ </a:t>
            </a:r>
            <a:r>
              <a:rPr lang="th-TH" altLang="zh-CN" sz="3600" b="1" dirty="0">
                <a:solidFill>
                  <a:srgbClr val="00206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ถ้ามีคอม</a:t>
            </a:r>
            <a:r>
              <a:rPr lang="th-TH" altLang="zh-CN" sz="3600" b="1" dirty="0" err="1" smtClean="0">
                <a:solidFill>
                  <a:srgbClr val="00206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เมนต์</a:t>
            </a:r>
            <a:r>
              <a:rPr lang="th-TH" altLang="zh-CN" sz="3600" b="1" dirty="0" smtClean="0">
                <a:solidFill>
                  <a:srgbClr val="00206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แล้วมีการแก้ไข ระบบจะเตือนในอี</a:t>
            </a:r>
            <a:r>
              <a:rPr lang="th-TH" altLang="zh-CN" sz="3600" b="1" dirty="0" err="1" smtClean="0">
                <a:solidFill>
                  <a:srgbClr val="00206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เมล</a:t>
            </a:r>
            <a:endParaRPr lang="th-TH" altLang="zh-CN" sz="3600" b="1" dirty="0" smtClean="0">
              <a:solidFill>
                <a:srgbClr val="00206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5696" y="3422520"/>
            <a:ext cx="504825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03671" y="3350387"/>
            <a:ext cx="63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ฟาร์มผัก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392546" y="3393046"/>
            <a:ext cx="504825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41744" y="3332091"/>
            <a:ext cx="70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V.Farm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49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43" t="13463" r="9248" b="39213"/>
          <a:stretch/>
        </p:blipFill>
        <p:spPr>
          <a:xfrm>
            <a:off x="360580" y="1452784"/>
            <a:ext cx="11372850" cy="37338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26537" y="3602086"/>
            <a:ext cx="1189668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cs typeface="TH SarabunIT๙" panose="020B0500040200020003"/>
              </a:rPr>
              <a:t>ให้นักศึกษา </a:t>
            </a:r>
            <a:r>
              <a:rPr lang="th-TH" sz="4400" b="1" dirty="0">
                <a:solidFill>
                  <a:srgbClr val="FF0000"/>
                </a:solidFill>
                <a:cs typeface="TH SarabunIT๙" panose="020B0500040200020003"/>
              </a:rPr>
              <a:t>แก้ไขชื่อหัวข้อภาษาไทย</a:t>
            </a:r>
            <a:r>
              <a:rPr lang="th-TH" sz="4000" b="1" dirty="0">
                <a:solidFill>
                  <a:srgbClr val="FF0000"/>
                </a:solidFill>
                <a:cs typeface="TH SarabunIT๙" panose="020B0500040200020003"/>
              </a:rPr>
              <a:t>ในระบบและโครงร่างที่แนบ </a:t>
            </a:r>
            <a:endParaRPr lang="th-TH" altLang="zh-CN" sz="40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9468" y="2255520"/>
            <a:ext cx="728386" cy="1446550"/>
            <a:chOff x="9901455" y="942965"/>
            <a:chExt cx="728386" cy="1446550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38" name="文本框 19"/>
          <p:cNvSpPr txBox="1"/>
          <p:nvPr/>
        </p:nvSpPr>
        <p:spPr>
          <a:xfrm>
            <a:off x="66400" y="5112158"/>
            <a:ext cx="11896689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FF0000"/>
                </a:solidFill>
                <a:cs typeface="TH SarabunIT๙" panose="020B0500040200020003"/>
              </a:rPr>
              <a:t>เนื่องจากระบบจะทำรูปแบบไฟล์เข้าพิจารณาในที่ประชุมอัตโนมัติของกรรมการบัณฑิตประจำคณะ หากหัวข้อนักศึกษาในระบบผิดพลาดหรือไม่ตรงกับเอกสารจะมีผลต่อการพิจารณาในที่ประชุม จึงขอความร่วมมือตรวจสอบให้ถี่ถ้วนทั้งในเอกสารและในระบบ</a:t>
            </a:r>
            <a:endParaRPr lang="th-TH" altLang="zh-CN" sz="36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6353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125" t="30729" r="9737" b="28646"/>
          <a:stretch/>
        </p:blipFill>
        <p:spPr>
          <a:xfrm>
            <a:off x="196716" y="1600532"/>
            <a:ext cx="11826510" cy="32886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26537" y="3602086"/>
            <a:ext cx="118966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400" b="1" dirty="0">
                <a:solidFill>
                  <a:srgbClr val="FF0000"/>
                </a:solidFill>
                <a:cs typeface="TH SarabunIT๙" panose="020B0500040200020003"/>
              </a:rPr>
              <a:t>ให้นักศึกษา </a:t>
            </a:r>
            <a:r>
              <a:rPr lang="th-TH" sz="4800" b="1" dirty="0">
                <a:solidFill>
                  <a:srgbClr val="FF0000"/>
                </a:solidFill>
                <a:cs typeface="TH SarabunIT๙" panose="020B0500040200020003"/>
              </a:rPr>
              <a:t>แก้ไขชื่อหัวข้อภาษาอังกฤษ</a:t>
            </a:r>
            <a:r>
              <a:rPr lang="th-TH" sz="4400" b="1" dirty="0">
                <a:solidFill>
                  <a:srgbClr val="FF0000"/>
                </a:solidFill>
                <a:cs typeface="TH SarabunIT๙" panose="020B0500040200020003"/>
              </a:rPr>
              <a:t> ในระบบและโครงร่างที่แนบ</a:t>
            </a:r>
            <a:endParaRPr lang="th-TH" altLang="zh-CN" sz="44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9468" y="2255520"/>
            <a:ext cx="728386" cy="1446550"/>
            <a:chOff x="9901455" y="942965"/>
            <a:chExt cx="728386" cy="1446550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2</a:t>
              </a:r>
            </a:p>
          </p:txBody>
        </p:sp>
      </p:grpSp>
      <p:sp>
        <p:nvSpPr>
          <p:cNvPr id="38" name="文本框 19"/>
          <p:cNvSpPr txBox="1"/>
          <p:nvPr/>
        </p:nvSpPr>
        <p:spPr>
          <a:xfrm>
            <a:off x="96457" y="5012209"/>
            <a:ext cx="11896689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FF0000"/>
                </a:solidFill>
                <a:cs typeface="TH SarabunIT๙" panose="020B0500040200020003"/>
              </a:rPr>
              <a:t>เนื่องจากระบบจะทำรูปแบบไฟล์เข้าพิจารณาในที่ประชุมอัตโนมัติของกรรมการบัณฑิตประจำคณะ หากหัวข้อนักศึกษาในระบบผิดพลาดหรือไม่ตรงกับเอกสารจะมีผลต่อการพิจารณาในที่ประชุม จึงขอความร่วมมือตรวจสอบให้ถี่ถ้วนทั้งในเอกสารและในระบบ</a:t>
            </a:r>
            <a:endParaRPr lang="th-TH" altLang="zh-CN" sz="36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9186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81653" t="9828" r="9434" b="84837"/>
          <a:stretch/>
        </p:blipFill>
        <p:spPr>
          <a:xfrm>
            <a:off x="9410654" y="2293373"/>
            <a:ext cx="2620056" cy="88160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561668" y="1797776"/>
            <a:ext cx="993913" cy="34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81606" y="2015658"/>
            <a:ext cx="789968" cy="5823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112863" y="1017490"/>
            <a:ext cx="728386" cy="1446550"/>
            <a:chOff x="9901455" y="942965"/>
            <a:chExt cx="728386" cy="1446550"/>
          </a:xfrm>
        </p:grpSpPr>
        <p:sp>
          <p:nvSpPr>
            <p:cNvPr id="23" name="Oval 22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19"/>
          <p:cNvSpPr txBox="1"/>
          <p:nvPr/>
        </p:nvSpPr>
        <p:spPr>
          <a:xfrm>
            <a:off x="66401" y="248049"/>
            <a:ext cx="959268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คลิกที่ </a:t>
            </a:r>
            <a:r>
              <a:rPr lang="en-US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Student Login</a:t>
            </a:r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เพื่อเข้าสู่ระบบนักศึกษา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9" y="1424708"/>
            <a:ext cx="12152381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73" t="25260" r="9444" b="34375"/>
          <a:stretch/>
        </p:blipFill>
        <p:spPr>
          <a:xfrm>
            <a:off x="207827" y="1496733"/>
            <a:ext cx="11734108" cy="32362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207827" y="3595958"/>
            <a:ext cx="1189668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rgbClr val="FF0000"/>
                </a:solidFill>
                <a:cs typeface="TH SarabunIT๙" panose="020B0500040200020003"/>
              </a:rPr>
              <a:t>ให้นักศึกษา </a:t>
            </a:r>
            <a:r>
              <a:rPr lang="th-TH" sz="6000" b="1" dirty="0">
                <a:solidFill>
                  <a:srgbClr val="FF0000"/>
                </a:solidFill>
                <a:cs typeface="TH SarabunIT๙" panose="020B0500040200020003"/>
              </a:rPr>
              <a:t>แก้ไขวัตถุประสงค์</a:t>
            </a:r>
            <a:r>
              <a:rPr lang="th-TH" sz="4800" b="1" dirty="0">
                <a:solidFill>
                  <a:srgbClr val="FF0000"/>
                </a:solidFill>
                <a:cs typeface="TH SarabunIT๙" panose="020B0500040200020003"/>
              </a:rPr>
              <a:t> ในระบบและโครงร่างที่แนบ</a:t>
            </a:r>
            <a:endParaRPr lang="th-TH" altLang="zh-CN" sz="48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9468" y="2255520"/>
            <a:ext cx="728386" cy="1446550"/>
            <a:chOff x="9901455" y="942965"/>
            <a:chExt cx="728386" cy="1446550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3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38" name="文本框 19"/>
          <p:cNvSpPr txBox="1"/>
          <p:nvPr/>
        </p:nvSpPr>
        <p:spPr>
          <a:xfrm>
            <a:off x="89633" y="4926898"/>
            <a:ext cx="11896689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FF0000"/>
                </a:solidFill>
                <a:cs typeface="TH SarabunIT๙" panose="020B0500040200020003"/>
              </a:rPr>
              <a:t>เนื่องจากระบบจะทำรูปแบบไฟล์เข้าพิจารณาในที่ประชุมอัตโนมัติของกรรมการบัณฑิตประจำคณะ หากหัวข้อนักศึกษาในระบบผิดพลาดหรือไม่ตรงกับเอกสารจะมีผลต่อการพิจารณาในที่ประชุม จึงขอความร่วมมือตรวจสอบให้ถี่ถ้วนทั้งในเอกสารและในระบบ</a:t>
            </a:r>
            <a:endParaRPr lang="th-TH" altLang="zh-CN" sz="36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7369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08" t="50781" r="58492" b="34375"/>
          <a:stretch/>
        </p:blipFill>
        <p:spPr>
          <a:xfrm>
            <a:off x="757674" y="1386773"/>
            <a:ext cx="8040823" cy="19338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2265227" y="3338918"/>
            <a:ext cx="118966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rgbClr val="FF0000"/>
                </a:solidFill>
              </a:rPr>
              <a:t>แนบไฟล์หัวข้อโครงร่างฯที่แก้ไข </a:t>
            </a:r>
            <a:r>
              <a:rPr lang="en-US" sz="4800" b="1" dirty="0">
                <a:solidFill>
                  <a:srgbClr val="FF0000"/>
                </a:solidFill>
              </a:rPr>
              <a:t>DOCUMENT</a:t>
            </a:r>
            <a:endParaRPr lang="th-TH" altLang="zh-CN" sz="48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27791" y="1952364"/>
            <a:ext cx="728386" cy="1446550"/>
            <a:chOff x="9901455" y="942965"/>
            <a:chExt cx="728386" cy="1446550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4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862" t="50781" r="22093" b="34375"/>
          <a:stretch/>
        </p:blipFill>
        <p:spPr>
          <a:xfrm>
            <a:off x="1950276" y="4040209"/>
            <a:ext cx="6587888" cy="1960428"/>
          </a:xfrm>
          <a:prstGeom prst="rect">
            <a:avLst/>
          </a:prstGeom>
        </p:spPr>
      </p:pic>
      <p:sp>
        <p:nvSpPr>
          <p:cNvPr id="15" name="文本框 19"/>
          <p:cNvSpPr txBox="1"/>
          <p:nvPr/>
        </p:nvSpPr>
        <p:spPr>
          <a:xfrm>
            <a:off x="315631" y="5964268"/>
            <a:ext cx="118966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rgbClr val="FF0000"/>
                </a:solidFill>
                <a:cs typeface="TH SarabunIT๙" panose="020B0500040200020003"/>
              </a:rPr>
              <a:t>แนบไฟล์หัวข้อโครงร่างฯที่แก้ไข </a:t>
            </a:r>
            <a:r>
              <a:rPr lang="en-US" sz="4800" b="1" dirty="0">
                <a:solidFill>
                  <a:srgbClr val="FF0000"/>
                </a:solidFill>
                <a:cs typeface="TH SarabunIT๙" panose="020B0500040200020003"/>
              </a:rPr>
              <a:t>PDF</a:t>
            </a:r>
            <a:endParaRPr lang="th-TH" altLang="zh-CN" sz="4800" b="1" dirty="0" smtClean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7495" y="4517718"/>
            <a:ext cx="728386" cy="1446550"/>
            <a:chOff x="9901455" y="942965"/>
            <a:chExt cx="728386" cy="1446550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5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800363" y="2705060"/>
            <a:ext cx="1740877" cy="44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41240" y="2859957"/>
            <a:ext cx="1498523" cy="990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93985" y="5403775"/>
            <a:ext cx="1740877" cy="44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flipH="1" flipV="1">
            <a:off x="1375321" y="5560431"/>
            <a:ext cx="518664" cy="67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เสนออนุมัติหัวข้อ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437882" y="2771090"/>
            <a:ext cx="11154947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48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นักศึกษารอการตรวจสอบจนกว่าจะเสร็จสิ้นการดำเนินการ และทางคณะ จะออกคำสั่งแต่งตั้งคณะกรรมการ</a:t>
            </a:r>
            <a:r>
              <a:rPr lang="th-TH" altLang="zh-CN" sz="48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ที่ปรึกษาวิทยานิพนธ์และการค้นคว้าอิสระ</a:t>
            </a:r>
            <a:endParaRPr lang="th-TH" altLang="zh-CN" sz="4800" b="1" dirty="0" smtClean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94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5560" y="2319111"/>
            <a:ext cx="12627610" cy="270637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8055" y="5025481"/>
            <a:ext cx="551815" cy="55181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959465" y="352425"/>
            <a:ext cx="669290" cy="34163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11837670" y="352425"/>
            <a:ext cx="359410" cy="19640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442058" y="3072132"/>
            <a:ext cx="1161659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72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ขออนุมัติเปลี่ยนชื่อหัวข้อ และติดตามสถานะ</a:t>
            </a:r>
            <a:endParaRPr lang="zh-CN" altLang="en-US" sz="72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ส่งคำร้องขออนุมัติเปลี่ยนชื่อหัวข้อ และติดตามสถานะ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317" t="9640" r="8022" b="17416"/>
          <a:stretch/>
        </p:blipFill>
        <p:spPr>
          <a:xfrm>
            <a:off x="168877" y="1492120"/>
            <a:ext cx="8313175" cy="36939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18008" y="2331076"/>
            <a:ext cx="2073699" cy="2575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48569" y="1736589"/>
            <a:ext cx="728386" cy="1446550"/>
            <a:chOff x="9901455" y="942965"/>
            <a:chExt cx="728386" cy="1446550"/>
          </a:xfrm>
        </p:grpSpPr>
        <p:sp>
          <p:nvSpPr>
            <p:cNvPr id="11" name="Oval 1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6310447" y="2459864"/>
            <a:ext cx="867416" cy="10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9"/>
          <p:cNvSpPr txBox="1"/>
          <p:nvPr/>
        </p:nvSpPr>
        <p:spPr>
          <a:xfrm>
            <a:off x="7593364" y="2147569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 ส่งคำร้องขออนุมัติเปลี่ยน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ชื่อหัวข้อ และติดตามสถานะ</a:t>
            </a:r>
          </a:p>
        </p:txBody>
      </p:sp>
    </p:spTree>
    <p:extLst>
      <p:ext uri="{BB962C8B-B14F-4D97-AF65-F5344CB8AC3E}">
        <p14:creationId xmlns:p14="http://schemas.microsoft.com/office/powerpoint/2010/main" val="39915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" y="1357358"/>
            <a:ext cx="12050807" cy="52775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ส่งคำร้องขออนุมัติเปลี่ยนชื่อหัวข้อ และติดตามสถานะ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55365" y="1933428"/>
            <a:ext cx="2607565" cy="322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66837" y="1271375"/>
            <a:ext cx="728386" cy="1446550"/>
            <a:chOff x="9901455" y="942965"/>
            <a:chExt cx="728386" cy="1446550"/>
          </a:xfrm>
        </p:grpSpPr>
        <p:sp>
          <p:nvSpPr>
            <p:cNvPr id="11" name="Oval 1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2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975559" y="2422415"/>
            <a:ext cx="791698" cy="440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9"/>
          <p:cNvSpPr txBox="1"/>
          <p:nvPr/>
        </p:nvSpPr>
        <p:spPr>
          <a:xfrm>
            <a:off x="6809497" y="2624404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กรอกแบบฟอร์มเปลี่ยนชื่อหัวข้อฯ</a:t>
            </a:r>
          </a:p>
        </p:txBody>
      </p:sp>
    </p:spTree>
    <p:extLst>
      <p:ext uri="{BB962C8B-B14F-4D97-AF65-F5344CB8AC3E}">
        <p14:creationId xmlns:p14="http://schemas.microsoft.com/office/powerpoint/2010/main" val="34646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0" y="1464349"/>
            <a:ext cx="8476779" cy="539365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ส่งคำร้องขออนุมัติเปลี่ยนชื่อหัวข้อ และติดตามสถานะ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496" y="969191"/>
            <a:ext cx="728386" cy="1446550"/>
            <a:chOff x="9901455" y="942965"/>
            <a:chExt cx="728386" cy="1446550"/>
          </a:xfrm>
        </p:grpSpPr>
        <p:sp>
          <p:nvSpPr>
            <p:cNvPr id="11" name="Oval 1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3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4" name="文本框 19"/>
          <p:cNvSpPr txBox="1"/>
          <p:nvPr/>
        </p:nvSpPr>
        <p:spPr>
          <a:xfrm>
            <a:off x="6415384" y="3151432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กรอกหัวชื่อเรื่องที่ต้องการเปลี่ยนแปลง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แล้วบันทึกข้อมูล</a:t>
            </a:r>
          </a:p>
        </p:txBody>
      </p:sp>
      <p:sp>
        <p:nvSpPr>
          <p:cNvPr id="15" name="文本框 19"/>
          <p:cNvSpPr txBox="1"/>
          <p:nvPr/>
        </p:nvSpPr>
        <p:spPr>
          <a:xfrm>
            <a:off x="1730843" y="4967663"/>
            <a:ext cx="93690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3600" b="1" dirty="0" smtClean="0">
                <a:solidFill>
                  <a:srgbClr val="FF000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**ระบบจะทำการส่งการแจ้งเตือนไปยังงานการศึกษาโดยจะใช้เวลาชั่วขณะหนึ่ง กรุณารอการประมวลผลจนกว่าจะเสร็จสิ้น**</a:t>
            </a:r>
            <a:endParaRPr lang="zh-CN" altLang="en-US" sz="3600" b="1" dirty="0">
              <a:solidFill>
                <a:srgbClr val="FF000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9" y="1335201"/>
            <a:ext cx="10304941" cy="52951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ส่งคำร้องขออนุมัติเปลี่ยนชื่อหัวข้อ และติดตามสถานะ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496" y="969191"/>
            <a:ext cx="728386" cy="1446550"/>
            <a:chOff x="9901455" y="942965"/>
            <a:chExt cx="728386" cy="1446550"/>
          </a:xfrm>
        </p:grpSpPr>
        <p:sp>
          <p:nvSpPr>
            <p:cNvPr id="18" name="Oval 1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4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2" name="文本框 19"/>
          <p:cNvSpPr txBox="1"/>
          <p:nvPr/>
        </p:nvSpPr>
        <p:spPr>
          <a:xfrm>
            <a:off x="576132" y="5495337"/>
            <a:ext cx="111549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48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*นักศึกษารอการตรวจสอบจนกว่าจะเสร็จสิ้นการดำเนินการ*</a:t>
            </a:r>
          </a:p>
        </p:txBody>
      </p:sp>
    </p:spTree>
    <p:extLst>
      <p:ext uri="{BB962C8B-B14F-4D97-AF65-F5344CB8AC3E}">
        <p14:creationId xmlns:p14="http://schemas.microsoft.com/office/powerpoint/2010/main" val="96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9" y="1335201"/>
            <a:ext cx="10304941" cy="529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6603" t="29248" r="16397" b="46239"/>
          <a:stretch/>
        </p:blipFill>
        <p:spPr>
          <a:xfrm>
            <a:off x="6880656" y="3618963"/>
            <a:ext cx="3692900" cy="10431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ส่งคำร้องขออนุมัติเปลี่ยนชื่อหัวข้อ และติดตามสถานะ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283668" y="5438724"/>
            <a:ext cx="111549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zh-CN" sz="48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*เมื่อการตรวจสอบอนุมัติแล้ว สามารถไปขั้นตอนต่อไปได้*</a:t>
            </a:r>
          </a:p>
        </p:txBody>
      </p:sp>
    </p:spTree>
    <p:extLst>
      <p:ext uri="{BB962C8B-B14F-4D97-AF65-F5344CB8AC3E}">
        <p14:creationId xmlns:p14="http://schemas.microsoft.com/office/powerpoint/2010/main" val="5741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5560" y="2319111"/>
            <a:ext cx="12627610" cy="270637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8055" y="5025481"/>
            <a:ext cx="551815" cy="55181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959465" y="352425"/>
            <a:ext cx="669290" cy="34163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11837670" y="352425"/>
            <a:ext cx="359410" cy="19640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442058" y="3072132"/>
            <a:ext cx="1161659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72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72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50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8113" t="63850" r="39041" b="29309"/>
          <a:stretch/>
        </p:blipFill>
        <p:spPr>
          <a:xfrm>
            <a:off x="5162900" y="4087132"/>
            <a:ext cx="5442738" cy="9363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19"/>
          <p:cNvSpPr txBox="1"/>
          <p:nvPr/>
        </p:nvSpPr>
        <p:spPr>
          <a:xfrm>
            <a:off x="66401" y="248049"/>
            <a:ext cx="959268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เข้าสู่หน้า </a:t>
            </a:r>
            <a:r>
              <a:rPr lang="en-US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Login 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419" t="13082" r="32830" b="7889"/>
          <a:stretch/>
        </p:blipFill>
        <p:spPr>
          <a:xfrm>
            <a:off x="76200" y="952499"/>
            <a:ext cx="4629150" cy="575310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1462" y="4160034"/>
            <a:ext cx="3141705" cy="4477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918471" y="2849739"/>
            <a:ext cx="891032" cy="1560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9"/>
          <p:cNvSpPr txBox="1"/>
          <p:nvPr/>
        </p:nvSpPr>
        <p:spPr>
          <a:xfrm>
            <a:off x="5026790" y="3199178"/>
            <a:ext cx="43465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CMU IT Account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0820" y="4714181"/>
            <a:ext cx="3141705" cy="4477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892324" y="4920770"/>
            <a:ext cx="772546" cy="1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9"/>
          <p:cNvSpPr txBox="1"/>
          <p:nvPr/>
        </p:nvSpPr>
        <p:spPr>
          <a:xfrm>
            <a:off x="4987690" y="5226924"/>
            <a:ext cx="43465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กรอกรหัสผ่านนักศึกษา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322386" y="6127502"/>
            <a:ext cx="772546" cy="1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19"/>
          <p:cNvSpPr txBox="1"/>
          <p:nvPr/>
        </p:nvSpPr>
        <p:spPr>
          <a:xfrm>
            <a:off x="5158233" y="5845542"/>
            <a:ext cx="43465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กด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Sign in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7953" t="57030" r="39201" b="36129"/>
          <a:stretch/>
        </p:blipFill>
        <p:spPr>
          <a:xfrm>
            <a:off x="5030521" y="2249286"/>
            <a:ext cx="5442738" cy="93638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388546" y="1355574"/>
            <a:ext cx="728386" cy="1446550"/>
            <a:chOff x="9901455" y="942965"/>
            <a:chExt cx="728386" cy="1446550"/>
          </a:xfrm>
        </p:grpSpPr>
        <p:sp>
          <p:nvSpPr>
            <p:cNvPr id="46" name="Oval 45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2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98550" y="3565397"/>
            <a:ext cx="728386" cy="1446550"/>
            <a:chOff x="9901455" y="942965"/>
            <a:chExt cx="728386" cy="1446550"/>
          </a:xfrm>
        </p:grpSpPr>
        <p:sp>
          <p:nvSpPr>
            <p:cNvPr id="49" name="Oval 48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3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74154" y="5268329"/>
            <a:ext cx="728386" cy="1446550"/>
            <a:chOff x="9901455" y="942965"/>
            <a:chExt cx="728386" cy="1446550"/>
          </a:xfrm>
        </p:grpSpPr>
        <p:sp>
          <p:nvSpPr>
            <p:cNvPr id="52" name="Oval 51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4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786931"/>
            <a:ext cx="7213332" cy="39638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6296074" y="3481946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คลิกเลือก สอบวิทยานิพนธ์/</a:t>
            </a:r>
          </a:p>
          <a:p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การค้นคว้าอิสระ และติดตามสถานะ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96367" y="1017490"/>
            <a:ext cx="728386" cy="1446550"/>
            <a:chOff x="9901455" y="942965"/>
            <a:chExt cx="728386" cy="1446550"/>
          </a:xfrm>
        </p:grpSpPr>
        <p:sp>
          <p:nvSpPr>
            <p:cNvPr id="18" name="Oval 1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5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852096" y="2738906"/>
            <a:ext cx="4785076" cy="596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83267" y="3481946"/>
            <a:ext cx="442322" cy="351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9" y="5469877"/>
            <a:ext cx="7772400" cy="11906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172754" y="5972228"/>
            <a:ext cx="3464418" cy="596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33650" y="4795513"/>
            <a:ext cx="728386" cy="1446550"/>
            <a:chOff x="9901455" y="942965"/>
            <a:chExt cx="728386" cy="1446550"/>
          </a:xfrm>
        </p:grpSpPr>
        <p:sp>
          <p:nvSpPr>
            <p:cNvPr id="23" name="Oval 22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6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7950694" y="6065190"/>
            <a:ext cx="502044" cy="13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9"/>
          <p:cNvSpPr txBox="1"/>
          <p:nvPr/>
        </p:nvSpPr>
        <p:spPr>
          <a:xfrm>
            <a:off x="8452738" y="5418892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คลิกเสนอวิทยานิพนธ์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/การค้นคว้าอิสระ</a:t>
            </a:r>
          </a:p>
        </p:txBody>
      </p:sp>
    </p:spTree>
    <p:extLst>
      <p:ext uri="{BB962C8B-B14F-4D97-AF65-F5344CB8AC3E}">
        <p14:creationId xmlns:p14="http://schemas.microsoft.com/office/powerpoint/2010/main" val="27123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89" y="1380192"/>
            <a:ext cx="5482295" cy="53887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6980349" y="1468189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เลือกวันที่ ที่ต้องการจะสอบ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53214" y="590168"/>
            <a:ext cx="728386" cy="1446550"/>
            <a:chOff x="9901455" y="942965"/>
            <a:chExt cx="728386" cy="1446550"/>
          </a:xfrm>
        </p:grpSpPr>
        <p:sp>
          <p:nvSpPr>
            <p:cNvPr id="18" name="Oval 1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7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227675" y="1667466"/>
            <a:ext cx="2930558" cy="467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19538" y="1833767"/>
            <a:ext cx="1313710" cy="10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5482" y="2316958"/>
            <a:ext cx="5700664" cy="467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9112" y="1165326"/>
            <a:ext cx="728386" cy="1446550"/>
            <a:chOff x="9901455" y="942965"/>
            <a:chExt cx="728386" cy="1446550"/>
          </a:xfrm>
        </p:grpSpPr>
        <p:sp>
          <p:nvSpPr>
            <p:cNvPr id="23" name="Oval 22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8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15355" y="4050757"/>
            <a:ext cx="728386" cy="1446550"/>
            <a:chOff x="9901455" y="942965"/>
            <a:chExt cx="728386" cy="1446550"/>
          </a:xfrm>
        </p:grpSpPr>
        <p:sp>
          <p:nvSpPr>
            <p:cNvPr id="26" name="Oval 25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9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62432" y="5388856"/>
            <a:ext cx="5700664" cy="467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5780" y="6172194"/>
            <a:ext cx="1997414" cy="467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-44523" y="5317079"/>
            <a:ext cx="1213909" cy="1200329"/>
            <a:chOff x="9851589" y="1094211"/>
            <a:chExt cx="1213909" cy="1200329"/>
          </a:xfrm>
        </p:grpSpPr>
        <p:sp>
          <p:nvSpPr>
            <p:cNvPr id="34" name="Oval 33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0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6405806" y="2550869"/>
            <a:ext cx="574543" cy="104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35152" y="5594985"/>
            <a:ext cx="434899" cy="5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74508" y="6389377"/>
            <a:ext cx="3905841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9"/>
          <p:cNvSpPr txBox="1"/>
          <p:nvPr/>
        </p:nvSpPr>
        <p:spPr>
          <a:xfrm>
            <a:off x="7096368" y="2171057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เลือกชื่อหัวข้อที่ได้รับอนุมัติ</a:t>
            </a:r>
          </a:p>
        </p:txBody>
      </p:sp>
      <p:sp>
        <p:nvSpPr>
          <p:cNvPr id="42" name="文本框 19"/>
          <p:cNvSpPr txBox="1"/>
          <p:nvPr/>
        </p:nvSpPr>
        <p:spPr>
          <a:xfrm>
            <a:off x="6870051" y="5153532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เลือกภาคเรียนที่ยื่นหัวข้อสอบ</a:t>
            </a:r>
          </a:p>
        </p:txBody>
      </p:sp>
      <p:sp>
        <p:nvSpPr>
          <p:cNvPr id="43" name="文本框 19"/>
          <p:cNvSpPr txBox="1"/>
          <p:nvPr/>
        </p:nvSpPr>
        <p:spPr>
          <a:xfrm>
            <a:off x="6999028" y="5987649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บันทึกข้อมูลเสนอการสอบ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46675" t="18218" r="30440" b="76434"/>
          <a:stretch/>
        </p:blipFill>
        <p:spPr>
          <a:xfrm>
            <a:off x="905781" y="3795899"/>
            <a:ext cx="2837960" cy="4219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46371" t="31829" r="33118" b="63395"/>
          <a:stretch/>
        </p:blipFill>
        <p:spPr>
          <a:xfrm>
            <a:off x="958865" y="4674562"/>
            <a:ext cx="2036744" cy="3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2" y="1465235"/>
            <a:ext cx="6159332" cy="52337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6511824" y="2429775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คลิกเพื่อเพิ่มรายชื่อ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คณะกรรมการที่เป็นกรรมการภายนอก</a:t>
            </a:r>
          </a:p>
        </p:txBody>
      </p:sp>
      <p:sp>
        <p:nvSpPr>
          <p:cNvPr id="14" name="Oval 13"/>
          <p:cNvSpPr/>
          <p:nvPr/>
        </p:nvSpPr>
        <p:spPr>
          <a:xfrm>
            <a:off x="560257" y="2748251"/>
            <a:ext cx="5928992" cy="765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97014" y="3130913"/>
            <a:ext cx="7285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1957642"/>
            <a:ext cx="1213909" cy="1200329"/>
            <a:chOff x="9851589" y="1094211"/>
            <a:chExt cx="1213909" cy="1200329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  <a:r>
                <a:rPr lang="en-US" sz="72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33810" y="3341618"/>
            <a:ext cx="1213909" cy="1200329"/>
            <a:chOff x="9851589" y="1094211"/>
            <a:chExt cx="1213909" cy="1200329"/>
          </a:xfrm>
        </p:grpSpPr>
        <p:sp>
          <p:nvSpPr>
            <p:cNvPr id="31" name="Oval 3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12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6904779" y="4082109"/>
            <a:ext cx="39754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9"/>
          <p:cNvSpPr txBox="1"/>
          <p:nvPr/>
        </p:nvSpPr>
        <p:spPr>
          <a:xfrm>
            <a:off x="7302321" y="3769307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กรอกรายละเอียดให้เรียบร้อย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291495" y="5412677"/>
            <a:ext cx="1213909" cy="1200329"/>
            <a:chOff x="9851589" y="1094211"/>
            <a:chExt cx="1213909" cy="1200329"/>
          </a:xfrm>
        </p:grpSpPr>
        <p:sp>
          <p:nvSpPr>
            <p:cNvPr id="39" name="Oval 38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13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39902" y="5884052"/>
            <a:ext cx="2515351" cy="33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159432" y="6105262"/>
            <a:ext cx="2901860" cy="15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19"/>
          <p:cNvSpPr txBox="1"/>
          <p:nvPr/>
        </p:nvSpPr>
        <p:spPr>
          <a:xfrm>
            <a:off x="7103550" y="5805689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เลือกไฟล์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PDF </a:t>
            </a:r>
            <a:endParaRPr lang="th-TH" altLang="zh-CN" sz="3600" b="1" dirty="0" smtClean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890" y="4374479"/>
            <a:ext cx="1728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ศรุต </a:t>
            </a:r>
            <a:r>
              <a:rPr lang="th-TH" dirty="0" err="1" smtClean="0"/>
              <a:t>เวชภิ</a:t>
            </a:r>
            <a:r>
              <a:rPr lang="th-TH" dirty="0" smtClean="0"/>
              <a:t>บาล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50347" y="5219305"/>
            <a:ext cx="263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64" y="1541002"/>
            <a:ext cx="7793231" cy="50143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3181081" y="3312551"/>
            <a:ext cx="819096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เมื่อกดปุ่มบันทึกทึก รายชื่อกรรมการภายนอกจะมาแสดงตรงตารางข้างล่าง</a:t>
            </a:r>
          </a:p>
        </p:txBody>
      </p:sp>
      <p:sp>
        <p:nvSpPr>
          <p:cNvPr id="14" name="Oval 13"/>
          <p:cNvSpPr/>
          <p:nvPr/>
        </p:nvSpPr>
        <p:spPr>
          <a:xfrm>
            <a:off x="1409603" y="5215945"/>
            <a:ext cx="7946355" cy="746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36382" y="5376498"/>
            <a:ext cx="17644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นายศรุต </a:t>
            </a:r>
            <a:r>
              <a:rPr lang="th-TH" sz="2000" dirty="0" err="1" smtClean="0"/>
              <a:t>เวชภิ</a:t>
            </a:r>
            <a:r>
              <a:rPr lang="th-TH" sz="2000" dirty="0" smtClean="0"/>
              <a:t>บาล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479424" y="4827043"/>
            <a:ext cx="1213909" cy="1200329"/>
            <a:chOff x="9851589" y="1094211"/>
            <a:chExt cx="1213909" cy="1200329"/>
          </a:xfrm>
        </p:grpSpPr>
        <p:sp>
          <p:nvSpPr>
            <p:cNvPr id="11" name="Oval 1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14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1" y="1997023"/>
            <a:ext cx="6305550" cy="2724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6698661" y="2255520"/>
            <a:ext cx="589592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เลือกข้อมูลกรรมการภายใน</a:t>
            </a:r>
          </a:p>
          <a:p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ให้ครบถ้วน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6866" y="1030989"/>
            <a:ext cx="1213909" cy="1200329"/>
            <a:chOff x="9851589" y="1094211"/>
            <a:chExt cx="1213909" cy="1200329"/>
          </a:xfrm>
        </p:grpSpPr>
        <p:sp>
          <p:nvSpPr>
            <p:cNvPr id="28" name="Oval 27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15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520925" y="4029494"/>
            <a:ext cx="1307875" cy="452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56614" y="4247911"/>
            <a:ext cx="554766" cy="7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9"/>
          <p:cNvSpPr txBox="1"/>
          <p:nvPr/>
        </p:nvSpPr>
        <p:spPr>
          <a:xfrm>
            <a:off x="2511380" y="3862626"/>
            <a:ext cx="58959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บันทึกข้อมูล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6881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52" y="1453973"/>
            <a:ext cx="10074993" cy="52881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489397" y="4556395"/>
            <a:ext cx="819096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เมื่อกดปุ่มบันทึกทึก รายชื่อกรรมการภายในจะมาแสดงตรงตารางข้างล่าง</a:t>
            </a:r>
          </a:p>
        </p:txBody>
      </p:sp>
      <p:sp>
        <p:nvSpPr>
          <p:cNvPr id="14" name="Oval 13"/>
          <p:cNvSpPr/>
          <p:nvPr/>
        </p:nvSpPr>
        <p:spPr>
          <a:xfrm>
            <a:off x="2645975" y="3491710"/>
            <a:ext cx="8404098" cy="746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54580" y="5275331"/>
            <a:ext cx="1213909" cy="1200329"/>
            <a:chOff x="9851589" y="1094211"/>
            <a:chExt cx="1213909" cy="1200329"/>
          </a:xfrm>
        </p:grpSpPr>
        <p:sp>
          <p:nvSpPr>
            <p:cNvPr id="11" name="Oval 1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16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3" name="文本框 19"/>
          <p:cNvSpPr txBox="1"/>
          <p:nvPr/>
        </p:nvSpPr>
        <p:spPr>
          <a:xfrm>
            <a:off x="6090059" y="5474270"/>
            <a:ext cx="81909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กดปุ่มบันทึกข้อมูลทั้งหมด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5653" y="2944934"/>
            <a:ext cx="17644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นายศรุต </a:t>
            </a:r>
            <a:r>
              <a:rPr lang="th-TH" sz="2000" dirty="0" err="1" smtClean="0"/>
              <a:t>เวชภิ</a:t>
            </a:r>
            <a:r>
              <a:rPr lang="th-TH" sz="2000" dirty="0" smtClean="0"/>
              <a:t>บาล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57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8" y="1631154"/>
            <a:ext cx="11380952" cy="4676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เลือกผู้ทรงคุณวุฒิที่ได้รับการแต่งตั้งจากมหาวิทยาลัย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4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เลือกผู้ทรงคุณวุฒิที่ได้รับการแต่งตั้งจากมหาวิทยาลัย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4" y="1631154"/>
            <a:ext cx="10643889" cy="50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เลือกผู้ทรงคุณวุฒิที่ได้รับการแต่งตั้งจากมหาวิทยาลัย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77" y="1742902"/>
            <a:ext cx="7171428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เลือกคณะกรรมการสอบ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885" y="-47904"/>
            <a:ext cx="670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19"/>
          <p:cNvSpPr txBox="1"/>
          <p:nvPr/>
        </p:nvSpPr>
        <p:spPr>
          <a:xfrm>
            <a:off x="66401" y="248049"/>
            <a:ext cx="959268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 </a:t>
            </a:r>
            <a:r>
              <a:rPr lang="en-US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Graduate Program </a:t>
            </a:r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เพื่อเข้าสู่ระบบจัดการหัวข้อ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22468" y="4690978"/>
            <a:ext cx="3366787" cy="1213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576956" y="3775942"/>
            <a:ext cx="582306" cy="827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441983" y="1276358"/>
            <a:ext cx="728386" cy="1446550"/>
            <a:chOff x="9901455" y="942965"/>
            <a:chExt cx="728386" cy="1446550"/>
          </a:xfrm>
        </p:grpSpPr>
        <p:sp>
          <p:nvSpPr>
            <p:cNvPr id="45" name="Oval 44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5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7" y="1426661"/>
            <a:ext cx="9063163" cy="52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กดปุ่มบันทึก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1" y="1729484"/>
            <a:ext cx="11438095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แนบไฟล์</a:t>
            </a:r>
            <a:r>
              <a:rPr lang="en-US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Thesis/IS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3" y="1737685"/>
            <a:ext cx="7209524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06" y="1410702"/>
            <a:ext cx="9757253" cy="53319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6" y="1563102"/>
            <a:ext cx="9757253" cy="53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สอบวิทยานิพนธ์/การค้นคว้าอิสระ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3388" y="3135803"/>
            <a:ext cx="901148" cy="473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9"/>
          <p:cNvSpPr txBox="1"/>
          <p:nvPr/>
        </p:nvSpPr>
        <p:spPr>
          <a:xfrm>
            <a:off x="8026033" y="2535751"/>
            <a:ext cx="8190964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err="1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นศ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.สามารถลบรา</a:t>
            </a:r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ย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ชื่อ</a:t>
            </a:r>
          </a:p>
          <a:p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กรรมการ และทำการกรอก</a:t>
            </a:r>
          </a:p>
          <a:p>
            <a:r>
              <a:rPr lang="th-TH" altLang="zh-CN" sz="3600" b="1" dirty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รายชื่อใหม่ได้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4" y="1631154"/>
            <a:ext cx="8085714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5560" y="2319111"/>
            <a:ext cx="12627610" cy="270637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8055" y="5025481"/>
            <a:ext cx="551815" cy="55181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959465" y="352425"/>
            <a:ext cx="669290" cy="341630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11837670" y="352425"/>
            <a:ext cx="359410" cy="19640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442058" y="3072132"/>
            <a:ext cx="108520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72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เพิ่มข้อมูลผลสอบภาษาอังกฤษ</a:t>
            </a:r>
            <a:endParaRPr lang="zh-CN" altLang="en-US" sz="72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21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877" b="5546"/>
          <a:stretch/>
        </p:blipFill>
        <p:spPr>
          <a:xfrm>
            <a:off x="276505" y="1767230"/>
            <a:ext cx="7691331" cy="37005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เข้าสู่หน้า ระบบการจัดการหัวข้อวิทยานิพนธ์/การค้นคว้าอิสระ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700" y="2218729"/>
            <a:ext cx="1015314" cy="1429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25740" y="2295603"/>
            <a:ext cx="2858405" cy="371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232221" y="915080"/>
            <a:ext cx="728386" cy="1446550"/>
            <a:chOff x="9901455" y="942965"/>
            <a:chExt cx="728386" cy="1446550"/>
          </a:xfrm>
        </p:grpSpPr>
        <p:sp>
          <p:nvSpPr>
            <p:cNvPr id="45" name="Oval 44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6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9473" t="18864" r="38255" b="67725"/>
          <a:stretch/>
        </p:blipFill>
        <p:spPr>
          <a:xfrm>
            <a:off x="6570293" y="2136209"/>
            <a:ext cx="4699347" cy="109797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430007" y="1638355"/>
            <a:ext cx="728386" cy="1446550"/>
            <a:chOff x="9901455" y="942965"/>
            <a:chExt cx="728386" cy="1446550"/>
          </a:xfrm>
        </p:grpSpPr>
        <p:sp>
          <p:nvSpPr>
            <p:cNvPr id="19" name="Oval 18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7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21" name="文本框 19"/>
          <p:cNvSpPr txBox="1"/>
          <p:nvPr/>
        </p:nvSpPr>
        <p:spPr>
          <a:xfrm>
            <a:off x="3869642" y="1254555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คลิกเลือก ส่งผลภาษาอังกฤษ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7429828" y="3150665"/>
            <a:ext cx="52290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คลิกเลือก ส่งผลภาษาอังกฤษ </a:t>
            </a:r>
          </a:p>
          <a:p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      และติดตามสถานะ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t="10114" r="187" b="6613"/>
          <a:stretch/>
        </p:blipFill>
        <p:spPr>
          <a:xfrm>
            <a:off x="615521" y="1509125"/>
            <a:ext cx="10948121" cy="51353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 เพิ่มข้อมูลผลสอบภาษาอังกฤษ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8876" y="5668425"/>
            <a:ext cx="2591872" cy="482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396634" y="5059758"/>
            <a:ext cx="728386" cy="1446550"/>
            <a:chOff x="9901455" y="942965"/>
            <a:chExt cx="728386" cy="1446550"/>
          </a:xfrm>
        </p:grpSpPr>
        <p:sp>
          <p:nvSpPr>
            <p:cNvPr id="19" name="Oval 18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8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4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104" r="194" b="5391"/>
          <a:stretch/>
        </p:blipFill>
        <p:spPr>
          <a:xfrm>
            <a:off x="197172" y="1434905"/>
            <a:ext cx="9678348" cy="43891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84805" y="4648527"/>
            <a:ext cx="617236" cy="434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9564" y="3201977"/>
            <a:ext cx="728386" cy="1446550"/>
            <a:chOff x="9901455" y="942965"/>
            <a:chExt cx="728386" cy="1446550"/>
          </a:xfrm>
        </p:grpSpPr>
        <p:sp>
          <p:nvSpPr>
            <p:cNvPr id="19" name="Oval 18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1177" y="942965"/>
              <a:ext cx="42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800" dirty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9</a:t>
              </a:r>
              <a:endParaRPr lang="en-US" sz="88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12" name="文本框 19"/>
          <p:cNvSpPr txBox="1"/>
          <p:nvPr/>
        </p:nvSpPr>
        <p:spPr>
          <a:xfrm>
            <a:off x="7993757" y="4445298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คลิกเลือกตรง สัญลักษณ์นี้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07484" y="4754261"/>
            <a:ext cx="386273" cy="1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18595" y="2704508"/>
            <a:ext cx="2402942" cy="20612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31666" y="1632210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10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4830509" y="2650373"/>
            <a:ext cx="929088" cy="1984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9"/>
          <p:cNvSpPr txBox="1"/>
          <p:nvPr/>
        </p:nvSpPr>
        <p:spPr>
          <a:xfrm>
            <a:off x="5791261" y="2150142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เลือกวันที่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ส่งผลภาษาอังกฤษ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4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203" r="828" b="5433"/>
          <a:stretch/>
        </p:blipFill>
        <p:spPr>
          <a:xfrm>
            <a:off x="157792" y="1631154"/>
            <a:ext cx="9854442" cy="47689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12030710" y="2255520"/>
            <a:ext cx="181610" cy="3339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0" y="-47904"/>
            <a:ext cx="10316466" cy="13831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466" y="-47904"/>
            <a:ext cx="1875534" cy="138310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7872" y="2954214"/>
            <a:ext cx="1288144" cy="247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31666" y="1632210"/>
            <a:ext cx="1213909" cy="1200329"/>
            <a:chOff x="9851589" y="1094211"/>
            <a:chExt cx="1213909" cy="1200329"/>
          </a:xfrm>
        </p:grpSpPr>
        <p:sp>
          <p:nvSpPr>
            <p:cNvPr id="17" name="Oval 16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11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1946166" y="2473307"/>
            <a:ext cx="2685500" cy="557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9"/>
          <p:cNvSpPr txBox="1"/>
          <p:nvPr/>
        </p:nvSpPr>
        <p:spPr>
          <a:xfrm>
            <a:off x="5459784" y="1909208"/>
            <a:ext cx="52290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ป้อนคะแนนสอบที่ได้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66400" y="248049"/>
            <a:ext cx="997793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zh-CN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ส่งผลภาษาอังกฤษ</a:t>
            </a:r>
            <a:endParaRPr lang="zh-CN" alt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0226" y="6049106"/>
            <a:ext cx="931627" cy="3509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6757" t="88522" r="69483" b="6693"/>
          <a:stretch/>
        </p:blipFill>
        <p:spPr>
          <a:xfrm>
            <a:off x="2970947" y="4684541"/>
            <a:ext cx="6834235" cy="77372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1628197" y="5307375"/>
            <a:ext cx="1660719" cy="761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681961" y="3835328"/>
            <a:ext cx="1213909" cy="1200329"/>
            <a:chOff x="9851589" y="1094211"/>
            <a:chExt cx="1213909" cy="1200329"/>
          </a:xfrm>
        </p:grpSpPr>
        <p:sp>
          <p:nvSpPr>
            <p:cNvPr id="31" name="Oval 30"/>
            <p:cNvSpPr/>
            <p:nvPr/>
          </p:nvSpPr>
          <p:spPr>
            <a:xfrm>
              <a:off x="9901455" y="1438123"/>
              <a:ext cx="728386" cy="7283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51589" y="1094211"/>
              <a:ext cx="121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200" dirty="0" smtClean="0">
                  <a:solidFill>
                    <a:srgbClr val="FF0000"/>
                  </a:solidFill>
                  <a:latin typeface="PSLxImperialExtra" panose="02000000000000000000" pitchFamily="2" charset="-34"/>
                  <a:cs typeface="PSLxImperialExtra" panose="02000000000000000000" pitchFamily="2" charset="-34"/>
                </a:rPr>
                <a:t>12</a:t>
              </a:r>
              <a:endParaRPr lang="en-US" sz="7200" dirty="0">
                <a:solidFill>
                  <a:srgbClr val="FF0000"/>
                </a:solidFill>
                <a:latin typeface="PSLxImperialExtra" panose="02000000000000000000" pitchFamily="2" charset="-34"/>
                <a:cs typeface="PSLxImperialExtra" panose="02000000000000000000" pitchFamily="2" charset="-34"/>
              </a:endParaRPr>
            </a:p>
          </p:txBody>
        </p:sp>
      </p:grpSp>
      <p:sp>
        <p:nvSpPr>
          <p:cNvPr id="33" name="文本框 19"/>
          <p:cNvSpPr txBox="1"/>
          <p:nvPr/>
        </p:nvSpPr>
        <p:spPr>
          <a:xfrm>
            <a:off x="3375153" y="5331610"/>
            <a:ext cx="52290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คลิก </a:t>
            </a:r>
            <a:r>
              <a:rPr lang="en-US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Choose File </a:t>
            </a:r>
            <a:r>
              <a:rPr lang="th-TH" altLang="zh-CN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ea typeface="Microsoft YaHei UI" panose="020B0503020204020204" pitchFamily="34" charset="-122"/>
                <a:cs typeface="TH SarabunIT๙" panose="020B0500040200020003" pitchFamily="34" charset="-34"/>
              </a:rPr>
              <a:t>เพื่ออัพโหลดไฟล์รูปภาพหลักฐานประกอบ</a:t>
            </a:r>
            <a:endParaRPr lang="zh-CN" altLang="en-US" sz="3600" b="1" dirty="0">
              <a:solidFill>
                <a:srgbClr val="0070C0"/>
              </a:solidFill>
              <a:latin typeface="TH SarabunIT๙" panose="020B0500040200020003" pitchFamily="34" charset="-34"/>
              <a:ea typeface="Microsoft YaHei UI" panose="020B0503020204020204" pitchFamily="34" charset="-122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953</Words>
  <Application>Microsoft Office PowerPoint</Application>
  <PresentationFormat>Widescreen</PresentationFormat>
  <Paragraphs>195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Microsoft YaHei UI</vt:lpstr>
      <vt:lpstr>宋体</vt:lpstr>
      <vt:lpstr>Arial</vt:lpstr>
      <vt:lpstr>Calibri</vt:lpstr>
      <vt:lpstr>Calibri Light</vt:lpstr>
      <vt:lpstr>Cordia New</vt:lpstr>
      <vt:lpstr>PSLxImperialExtra</vt:lpstr>
      <vt:lpstr>TH SarabunIT๙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Peerapop Sompamit</dc:creator>
  <cp:lastModifiedBy>Newtron</cp:lastModifiedBy>
  <cp:revision>58</cp:revision>
  <dcterms:created xsi:type="dcterms:W3CDTF">2018-11-01T07:05:44Z</dcterms:created>
  <dcterms:modified xsi:type="dcterms:W3CDTF">2019-09-12T02:18:15Z</dcterms:modified>
</cp:coreProperties>
</file>